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2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openxmlformats.org/officeDocument/2006/relationships/image" Target="../media/image2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Relationship Id="rId3" Type="http://schemas.openxmlformats.org/officeDocument/2006/relationships/image" Target="../media/image2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openxmlformats.org/officeDocument/2006/relationships/image" Target="../media/image2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Relationship Id="rId3" Type="http://schemas.openxmlformats.org/officeDocument/2006/relationships/image" Target="../media/image2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openxmlformats.org/officeDocument/2006/relationships/image" Target="../media/image2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Relationship Id="rId3" Type="http://schemas.openxmlformats.org/officeDocument/2006/relationships/image" Target="../media/image2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openxmlformats.org/officeDocument/2006/relationships/image" Target="../media/image2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Relationship Id="rId3" Type="http://schemas.openxmlformats.org/officeDocument/2006/relationships/image" Target="../media/image2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openxmlformats.org/officeDocument/2006/relationships/image" Target="../media/image2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Relationship Id="rId3" Type="http://schemas.openxmlformats.org/officeDocument/2006/relationships/image" Target="../media/image2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0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logo-mark-on-dar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" y="475488"/>
            <a:ext cx="566928" cy="566928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58368" y="2011680"/>
            <a:ext cx="5852160" cy="23774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1250" b="1" i="0" spc="90">
                <a:solidFill>
                  <a:srgbClr val="F16587"/>
                </a:solidFill>
                <a:latin typeface="Gilroy-Bold"/>
                <a:ea typeface="Gilroy-Bold"/>
              </a:rPr>
              <a:t>DOUYIN CREATOR CONFERENCE</a:t>
            </a:r>
          </a:p>
          <a:p>
            <a:pPr>
              <a:lnSpc>
                <a:spcPct val="112000"/>
              </a:lnSpc>
              <a:spcBef>
                <a:spcPts val="1000"/>
              </a:spcBef>
              <a:spcAft>
                <a:spcPts val="0"/>
              </a:spcAft>
            </a:pPr>
            <a:r>
              <a:rPr sz="4600" b="0" i="0">
                <a:solidFill>
                  <a:srgbClr val="592510"/>
                </a:solidFill>
                <a:latin typeface="JiangChengLvDongSong"/>
                <a:ea typeface="JiangChengLvDongSong"/>
              </a:rPr>
              <a:t>抖音 2026
创作者大会</a:t>
            </a:r>
          </a:p>
          <a:p>
            <a:pPr>
              <a:lnSpc>
                <a:spcPct val="150000"/>
              </a:lnSpc>
              <a:spcBef>
                <a:spcPts val="1400"/>
              </a:spcBef>
              <a:spcAft>
                <a:spcPts val="0"/>
              </a:spcAft>
            </a:pPr>
            <a:r>
              <a:rPr sz="1500" b="0" i="0">
                <a:solidFill>
                  <a:srgbClr val="703644"/>
                </a:solidFill>
                <a:latin typeface="Alibaba PuHuiTi"/>
                <a:ea typeface="Alibaba PuHuiTi"/>
              </a:rPr>
              <a:t>核心解读：一场把「完播率」请下神坛的大会</a:t>
            </a:r>
          </a:p>
        </p:txBody>
      </p:sp>
      <p:sp>
        <p:nvSpPr>
          <p:cNvPr id="5" name="Rectangle 4"/>
          <p:cNvSpPr/>
          <p:nvPr/>
        </p:nvSpPr>
        <p:spPr>
          <a:xfrm>
            <a:off x="658368" y="4590288"/>
            <a:ext cx="1371600" cy="38100"/>
          </a:xfrm>
          <a:prstGeom prst="rect">
            <a:avLst/>
          </a:prstGeom>
          <a:solidFill>
            <a:srgbClr val="C8A96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58368" y="4901184"/>
            <a:ext cx="658368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sz="1100" b="0" i="0">
                <a:solidFill>
                  <a:srgbClr val="703644"/>
                </a:solidFill>
                <a:latin typeface="Alibaba PuHuiTi"/>
                <a:ea typeface="Alibaba PuHuiTi"/>
              </a:rPr>
              <a:t>2 条抖音官方解读视频（277s + 308s，逐字转写）＋ 大会官方公布数据</a:t>
            </a:r>
          </a:p>
          <a:p>
            <a:pPr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sz="1100" b="0" i="0">
                <a:solidFill>
                  <a:srgbClr val="703644"/>
                </a:solidFill>
                <a:latin typeface="Alibaba PuHuiTi"/>
                <a:ea typeface="Alibaba PuHuiTi"/>
              </a:rPr>
              <a:t>2026-09-19 · 浙江海宁　｜　整理：人间美事 · AI 内容台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0" y="6291072"/>
            <a:ext cx="9144000" cy="3291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1">
                <a:solidFill>
                  <a:srgbClr val="8E5D66"/>
                </a:solidFill>
                <a:latin typeface="Georgia"/>
                <a:ea typeface="Georgia"/>
              </a:rPr>
              <a:t>Bring beautiful feelings to everyone we come in to contact with and do the best in everything we do.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0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logo-mark-on-dar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" y="475488"/>
            <a:ext cx="365760" cy="36576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58368" y="548640"/>
            <a:ext cx="7827264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1200" b="1" i="0" spc="80">
                <a:solidFill>
                  <a:srgbClr val="F16587"/>
                </a:solidFill>
                <a:latin typeface="Gilroy-Bold"/>
                <a:ea typeface="Gilroy-Bold"/>
              </a:rPr>
              <a:t>A NEW SET OF METRICS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58368" y="822960"/>
            <a:ext cx="7827264" cy="7315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</a:pPr>
            <a:r>
              <a:rPr sz="2600" b="0" i="0">
                <a:solidFill>
                  <a:srgbClr val="592510"/>
                </a:solidFill>
                <a:latin typeface="JiangChengLvDongSong"/>
                <a:ea typeface="JiangChengLvDongSong"/>
              </a:rPr>
              <a:t>今年最重要的互动指标，早就不是点赞评论了</a:t>
            </a:r>
          </a:p>
        </p:txBody>
      </p:sp>
      <p:sp>
        <p:nvSpPr>
          <p:cNvPr id="6" name="Rectangle 5"/>
          <p:cNvSpPr/>
          <p:nvPr/>
        </p:nvSpPr>
        <p:spPr>
          <a:xfrm>
            <a:off x="658368" y="1591056"/>
            <a:ext cx="1188720" cy="31750"/>
          </a:xfrm>
          <a:prstGeom prst="rect">
            <a:avLst/>
          </a:prstGeom>
          <a:solidFill>
            <a:srgbClr val="C8A96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58368" y="1883664"/>
            <a:ext cx="694944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</a:pPr>
            <a:r>
              <a:rPr sz="1300" b="0" i="0">
                <a:solidFill>
                  <a:srgbClr val="703644"/>
                </a:solidFill>
                <a:latin typeface="Alibaba PuHuiTi"/>
                <a:ea typeface="Alibaba PuHuiTi"/>
              </a:rPr>
              <a:t>官方口径把它换成了三个词 ——「关注、收藏、追更」；再加一个平台最想要的：社区。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58368" y="2468880"/>
            <a:ext cx="1755648" cy="11887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2400" b="0" i="0" spc="100">
                <a:solidFill>
                  <a:srgbClr val="592510"/>
                </a:solidFill>
                <a:latin typeface="JiangChengLvDongSong"/>
                <a:ea typeface="JiangChengLvDongSong"/>
              </a:rPr>
              <a:t>关注</a:t>
            </a:r>
          </a:p>
          <a:p>
            <a:pPr>
              <a:lnSpc>
                <a:spcPct val="150000"/>
              </a:lnSpc>
              <a:spcBef>
                <a:spcPts val="800"/>
              </a:spcBef>
              <a:spcAft>
                <a:spcPts val="0"/>
              </a:spcAft>
            </a:pPr>
            <a:r>
              <a:rPr sz="1050" b="0" i="0">
                <a:solidFill>
                  <a:srgbClr val="703644"/>
                </a:solidFill>
                <a:latin typeface="Alibaba PuHuiTi"/>
                <a:ea typeface="Alibaba PuHuiTi"/>
              </a:rPr>
              <a:t>看完了，还想再看你</a:t>
            </a:r>
          </a:p>
        </p:txBody>
      </p:sp>
      <p:sp>
        <p:nvSpPr>
          <p:cNvPr id="9" name="Rectangle 8"/>
          <p:cNvSpPr/>
          <p:nvPr/>
        </p:nvSpPr>
        <p:spPr>
          <a:xfrm>
            <a:off x="2468880" y="2432304"/>
            <a:ext cx="15240" cy="1188720"/>
          </a:xfrm>
          <a:prstGeom prst="rect">
            <a:avLst/>
          </a:prstGeom>
          <a:solidFill>
            <a:srgbClr val="F58C9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2615184" y="2468880"/>
            <a:ext cx="1755648" cy="11887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2400" b="0" i="0" spc="100">
                <a:solidFill>
                  <a:srgbClr val="F16587"/>
                </a:solidFill>
                <a:latin typeface="JiangChengLvDongSong"/>
                <a:ea typeface="JiangChengLvDongSong"/>
              </a:rPr>
              <a:t>收藏</a:t>
            </a:r>
          </a:p>
          <a:p>
            <a:pPr>
              <a:lnSpc>
                <a:spcPct val="150000"/>
              </a:lnSpc>
              <a:spcBef>
                <a:spcPts val="800"/>
              </a:spcBef>
              <a:spcAft>
                <a:spcPts val="0"/>
              </a:spcAft>
            </a:pPr>
            <a:r>
              <a:rPr sz="1050" b="0" i="0">
                <a:solidFill>
                  <a:srgbClr val="703644"/>
                </a:solidFill>
                <a:latin typeface="Alibaba PuHuiTi"/>
                <a:ea typeface="Alibaba PuHuiTi"/>
              </a:rPr>
              <a:t>以后还要用，先存下来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425696" y="2432304"/>
            <a:ext cx="15240" cy="1188720"/>
          </a:xfrm>
          <a:prstGeom prst="rect">
            <a:avLst/>
          </a:prstGeom>
          <a:solidFill>
            <a:srgbClr val="F58C9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572000" y="2468880"/>
            <a:ext cx="1755648" cy="11887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2400" b="0" i="0" spc="100">
                <a:solidFill>
                  <a:srgbClr val="F16587"/>
                </a:solidFill>
                <a:latin typeface="JiangChengLvDongSong"/>
                <a:ea typeface="JiangChengLvDongSong"/>
              </a:rPr>
              <a:t>追更</a:t>
            </a:r>
          </a:p>
          <a:p>
            <a:pPr>
              <a:lnSpc>
                <a:spcPct val="150000"/>
              </a:lnSpc>
              <a:spcBef>
                <a:spcPts val="800"/>
              </a:spcBef>
              <a:spcAft>
                <a:spcPts val="0"/>
              </a:spcAft>
            </a:pPr>
            <a:r>
              <a:rPr sz="1050" b="0" i="0">
                <a:solidFill>
                  <a:srgbClr val="703644"/>
                </a:solidFill>
                <a:latin typeface="Alibaba PuHuiTi"/>
                <a:ea typeface="Alibaba PuHuiTi"/>
              </a:rPr>
              <a:t>等你下一条（有「求更新」按钮）</a:t>
            </a:r>
          </a:p>
        </p:txBody>
      </p:sp>
      <p:sp>
        <p:nvSpPr>
          <p:cNvPr id="13" name="Rectangle 12"/>
          <p:cNvSpPr/>
          <p:nvPr/>
        </p:nvSpPr>
        <p:spPr>
          <a:xfrm>
            <a:off x="6382512" y="2432304"/>
            <a:ext cx="15240" cy="1188720"/>
          </a:xfrm>
          <a:prstGeom prst="rect">
            <a:avLst/>
          </a:prstGeom>
          <a:solidFill>
            <a:srgbClr val="F58C9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28816" y="2468880"/>
            <a:ext cx="1755648" cy="11887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2400" b="0" i="0" spc="100">
                <a:solidFill>
                  <a:srgbClr val="592510"/>
                </a:solidFill>
                <a:latin typeface="JiangChengLvDongSong"/>
                <a:ea typeface="JiangChengLvDongSong"/>
              </a:rPr>
              <a:t>社区</a:t>
            </a:r>
          </a:p>
          <a:p>
            <a:pPr>
              <a:lnSpc>
                <a:spcPct val="150000"/>
              </a:lnSpc>
              <a:spcBef>
                <a:spcPts val="800"/>
              </a:spcBef>
              <a:spcAft>
                <a:spcPts val="0"/>
              </a:spcAft>
            </a:pPr>
            <a:r>
              <a:rPr sz="1050" b="0" i="0">
                <a:solidFill>
                  <a:srgbClr val="703644"/>
                </a:solidFill>
                <a:latin typeface="Alibaba PuHuiTi"/>
                <a:ea typeface="Alibaba PuHuiTi"/>
              </a:rPr>
              <a:t>让用户动起来，而不只是点赞</a:t>
            </a:r>
          </a:p>
        </p:txBody>
      </p:sp>
      <p:sp>
        <p:nvSpPr>
          <p:cNvPr id="15" name="Rectangle 14"/>
          <p:cNvSpPr/>
          <p:nvPr/>
        </p:nvSpPr>
        <p:spPr>
          <a:xfrm>
            <a:off x="658368" y="4041648"/>
            <a:ext cx="7827264" cy="12700"/>
          </a:xfrm>
          <a:prstGeom prst="rect">
            <a:avLst/>
          </a:prstGeom>
          <a:solidFill>
            <a:srgbClr val="F58C9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58368" y="4315968"/>
            <a:ext cx="7827264" cy="914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sz="1700" b="0" i="0">
                <a:solidFill>
                  <a:srgbClr val="592510"/>
                </a:solidFill>
                <a:latin typeface="JiangChengLvDongSong"/>
                <a:ea typeface="JiangChengLvDongSong"/>
              </a:rPr>
              <a:t>“今年最重要的互动指标早就不是点赞评论了，而是关注、收藏和追更。”</a:t>
            </a:r>
          </a:p>
          <a:p>
            <a:pPr algn="ctr">
              <a:lnSpc>
                <a:spcPct val="140000"/>
              </a:lnSpc>
              <a:spcBef>
                <a:spcPts val="600"/>
              </a:spcBef>
              <a:spcAft>
                <a:spcPts val="0"/>
              </a:spcAft>
            </a:pPr>
            <a:r>
              <a:rPr sz="1000" b="0" i="0">
                <a:solidFill>
                  <a:srgbClr val="8E5D66"/>
                </a:solidFill>
                <a:latin typeface="Alibaba PuHuiTi"/>
                <a:ea typeface="Alibaba PuHuiTi"/>
              </a:rPr>
              <a:t>—— 大会解读原话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0" y="6291072"/>
            <a:ext cx="9144000" cy="3291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1">
                <a:solidFill>
                  <a:srgbClr val="8E5D66"/>
                </a:solidFill>
                <a:latin typeface="Georgia"/>
                <a:ea typeface="Georgia"/>
              </a:rPr>
              <a:t>Bring beautiful feelings to everyone we come in to contact with and do the best in everything we do.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0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logo-mark-on-dar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" y="475488"/>
            <a:ext cx="365760" cy="36576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58368" y="548640"/>
            <a:ext cx="7827264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1200" b="1" i="0" spc="80">
                <a:solidFill>
                  <a:srgbClr val="F16587"/>
                </a:solidFill>
                <a:latin typeface="Gilroy-Bold"/>
                <a:ea typeface="Gilroy-Bold"/>
              </a:rPr>
              <a:t>THE NUMBERS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58368" y="822960"/>
            <a:ext cx="7827264" cy="7315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</a:pPr>
            <a:r>
              <a:rPr sz="2600" b="0" i="0">
                <a:solidFill>
                  <a:srgbClr val="592510"/>
                </a:solidFill>
                <a:latin typeface="JiangChengLvDongSong"/>
                <a:ea typeface="JiangChengLvDongSong"/>
              </a:rPr>
              <a:t>大会给出的四个数字</a:t>
            </a:r>
          </a:p>
        </p:txBody>
      </p:sp>
      <p:sp>
        <p:nvSpPr>
          <p:cNvPr id="6" name="Rectangle 5"/>
          <p:cNvSpPr/>
          <p:nvPr/>
        </p:nvSpPr>
        <p:spPr>
          <a:xfrm>
            <a:off x="658368" y="1591056"/>
            <a:ext cx="1188720" cy="31750"/>
          </a:xfrm>
          <a:prstGeom prst="rect">
            <a:avLst/>
          </a:prstGeom>
          <a:solidFill>
            <a:srgbClr val="C8A96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58368" y="2157984"/>
            <a:ext cx="1810512" cy="1645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4400" b="1" i="0">
                <a:solidFill>
                  <a:srgbClr val="F16587"/>
                </a:solidFill>
                <a:latin typeface="D-DIN"/>
                <a:ea typeface="D-DIN"/>
              </a:rPr>
              <a:t>27×</a:t>
            </a:r>
          </a:p>
          <a:p>
            <a:pPr>
              <a:lnSpc>
                <a:spcPct val="155000"/>
              </a:lnSpc>
              <a:spcBef>
                <a:spcPts val="1000"/>
              </a:spcBef>
              <a:spcAft>
                <a:spcPts val="0"/>
              </a:spcAft>
            </a:pPr>
            <a:r>
              <a:rPr sz="1050" b="0" i="0">
                <a:solidFill>
                  <a:srgbClr val="703644"/>
                </a:solidFill>
                <a:latin typeface="Alibaba PuHuiTi"/>
                <a:ea typeface="Alibaba PuHuiTi"/>
              </a:rPr>
              <a:t>优质内容被用户主动推荐的次数 = 平台均值倍数</a:t>
            </a:r>
          </a:p>
        </p:txBody>
      </p:sp>
      <p:sp>
        <p:nvSpPr>
          <p:cNvPr id="8" name="Rectangle 7"/>
          <p:cNvSpPr/>
          <p:nvPr/>
        </p:nvSpPr>
        <p:spPr>
          <a:xfrm>
            <a:off x="2468880" y="2103120"/>
            <a:ext cx="15240" cy="1572768"/>
          </a:xfrm>
          <a:prstGeom prst="rect">
            <a:avLst/>
          </a:prstGeom>
          <a:solidFill>
            <a:srgbClr val="F58C9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2615184" y="2157984"/>
            <a:ext cx="1810512" cy="1645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4400" b="1" i="0">
                <a:solidFill>
                  <a:srgbClr val="C8A96A"/>
                </a:solidFill>
                <a:latin typeface="D-DIN"/>
                <a:ea typeface="D-DIN"/>
              </a:rPr>
              <a:t>4.2×</a:t>
            </a:r>
          </a:p>
          <a:p>
            <a:pPr>
              <a:lnSpc>
                <a:spcPct val="155000"/>
              </a:lnSpc>
              <a:spcBef>
                <a:spcPts val="1000"/>
              </a:spcBef>
              <a:spcAft>
                <a:spcPts val="0"/>
              </a:spcAft>
            </a:pPr>
            <a:r>
              <a:rPr sz="1050" b="0" i="0">
                <a:solidFill>
                  <a:srgbClr val="703644"/>
                </a:solidFill>
                <a:latin typeface="Alibaba PuHuiTi"/>
                <a:ea typeface="Alibaba PuHuiTi"/>
              </a:rPr>
              <a:t>优质创作者涨粉量 = 平台均值倍数</a:t>
            </a:r>
          </a:p>
        </p:txBody>
      </p:sp>
      <p:sp>
        <p:nvSpPr>
          <p:cNvPr id="10" name="Rectangle 9"/>
          <p:cNvSpPr/>
          <p:nvPr/>
        </p:nvSpPr>
        <p:spPr>
          <a:xfrm>
            <a:off x="4425696" y="2103120"/>
            <a:ext cx="15240" cy="1572768"/>
          </a:xfrm>
          <a:prstGeom prst="rect">
            <a:avLst/>
          </a:prstGeom>
          <a:solidFill>
            <a:srgbClr val="F58C9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572000" y="2157984"/>
            <a:ext cx="1810512" cy="1645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4400" b="1" i="0">
                <a:solidFill>
                  <a:srgbClr val="F16587"/>
                </a:solidFill>
                <a:latin typeface="D-DIN"/>
                <a:ea typeface="D-DIN"/>
              </a:rPr>
              <a:t>6×</a:t>
            </a:r>
          </a:p>
          <a:p>
            <a:pPr>
              <a:lnSpc>
                <a:spcPct val="155000"/>
              </a:lnSpc>
              <a:spcBef>
                <a:spcPts val="1000"/>
              </a:spcBef>
              <a:spcAft>
                <a:spcPts val="0"/>
              </a:spcAft>
            </a:pPr>
            <a:r>
              <a:rPr sz="1050" b="0" i="0">
                <a:solidFill>
                  <a:srgbClr val="703644"/>
                </a:solidFill>
                <a:latin typeface="Alibaba PuHuiTi"/>
                <a:ea typeface="Alibaba PuHuiTi"/>
              </a:rPr>
              <a:t>年轻新作者涨粉速度 = 同类创作者倍数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382512" y="2103120"/>
            <a:ext cx="15240" cy="1572768"/>
          </a:xfrm>
          <a:prstGeom prst="rect">
            <a:avLst/>
          </a:prstGeom>
          <a:solidFill>
            <a:srgbClr val="F58C9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528816" y="2157984"/>
            <a:ext cx="1810512" cy="1645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4400" b="1" i="0">
                <a:solidFill>
                  <a:srgbClr val="C8A96A"/>
                </a:solidFill>
                <a:latin typeface="D-DIN"/>
                <a:ea typeface="D-DIN"/>
              </a:rPr>
              <a:t>+40%</a:t>
            </a:r>
          </a:p>
          <a:p>
            <a:pPr>
              <a:lnSpc>
                <a:spcPct val="155000"/>
              </a:lnSpc>
              <a:spcBef>
                <a:spcPts val="1000"/>
              </a:spcBef>
              <a:spcAft>
                <a:spcPts val="0"/>
              </a:spcAft>
            </a:pPr>
            <a:r>
              <a:rPr sz="1050" b="0" i="0">
                <a:solidFill>
                  <a:srgbClr val="703644"/>
                </a:solidFill>
                <a:latin typeface="Alibaba PuHuiTi"/>
                <a:ea typeface="Alibaba PuHuiTi"/>
              </a:rPr>
              <a:t>创作一年内收获百万粉的创作者，比去年增加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58368" y="4187952"/>
            <a:ext cx="7827264" cy="12700"/>
          </a:xfrm>
          <a:prstGeom prst="rect">
            <a:avLst/>
          </a:prstGeom>
          <a:solidFill>
            <a:srgbClr val="F58C9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58368" y="4462272"/>
            <a:ext cx="7315200" cy="10972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75000"/>
              </a:lnSpc>
              <a:spcBef>
                <a:spcPts val="0"/>
              </a:spcBef>
              <a:spcAft>
                <a:spcPts val="0"/>
              </a:spcAft>
            </a:pPr>
            <a:r>
              <a:rPr sz="1300" b="0" i="0">
                <a:solidFill>
                  <a:srgbClr val="703644"/>
                </a:solidFill>
                <a:latin typeface="Alibaba PuHuiTi"/>
                <a:ea typeface="Alibaba PuHuiTi"/>
              </a:rPr>
              <a:t>平台把流量判给了「优质内容」，判据很具体：能不能让人主动转发、收藏、追着看。点赞只是顺手，完播率只说明「看完了」，都不再是核心。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0" y="6291072"/>
            <a:ext cx="9144000" cy="3291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1">
                <a:solidFill>
                  <a:srgbClr val="8E5D66"/>
                </a:solidFill>
                <a:latin typeface="Georgia"/>
                <a:ea typeface="Georgia"/>
              </a:rPr>
              <a:t>Bring beautiful feelings to everyone we come in to contact with and do the best in everything we do.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0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logo-mark-on-dar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" y="475488"/>
            <a:ext cx="365760" cy="36576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58368" y="548640"/>
            <a:ext cx="7827264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1200" b="1" i="0" spc="80">
                <a:solidFill>
                  <a:srgbClr val="F16587"/>
                </a:solidFill>
                <a:latin typeface="Gilroy-Bold"/>
                <a:ea typeface="Gilroy-Bold"/>
              </a:rPr>
              <a:t>THE OFFICIAL PLAYBOOK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58368" y="822960"/>
            <a:ext cx="7827264" cy="7315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</a:pPr>
            <a:r>
              <a:rPr sz="2600" b="0" i="0">
                <a:solidFill>
                  <a:srgbClr val="592510"/>
                </a:solidFill>
                <a:latin typeface="JiangChengLvDongSong"/>
                <a:ea typeface="JiangChengLvDongSong"/>
              </a:rPr>
              <a:t>推荐 —— 让平台愿意推你：关键是「共情」</a:t>
            </a:r>
          </a:p>
        </p:txBody>
      </p:sp>
      <p:sp>
        <p:nvSpPr>
          <p:cNvPr id="6" name="Rectangle 5"/>
          <p:cNvSpPr/>
          <p:nvPr/>
        </p:nvSpPr>
        <p:spPr>
          <a:xfrm>
            <a:off x="658368" y="1591056"/>
            <a:ext cx="1188720" cy="31750"/>
          </a:xfrm>
          <a:prstGeom prst="rect">
            <a:avLst/>
          </a:prstGeom>
          <a:solidFill>
            <a:srgbClr val="C8A96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58368" y="1920240"/>
            <a:ext cx="32004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1150" b="1" i="0" spc="160">
                <a:solidFill>
                  <a:srgbClr val="F16587"/>
                </a:solidFill>
                <a:latin typeface="Alibaba PuHuiTi"/>
                <a:ea typeface="Alibaba PuHuiTi"/>
              </a:rPr>
              <a:t>官方例子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58368" y="2249424"/>
            <a:ext cx="3200400" cy="914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5400" b="1" i="0">
                <a:solidFill>
                  <a:srgbClr val="F16587"/>
                </a:solidFill>
                <a:latin typeface="D-DIN"/>
                <a:ea typeface="D-DIN"/>
              </a:rPr>
              <a:t>470</a:t>
            </a:r>
            <a:r>
              <a:rPr sz="1200" b="0" i="0">
                <a:solidFill>
                  <a:srgbClr val="703644"/>
                </a:solidFill>
                <a:latin typeface="Alibaba PuHuiTi"/>
                <a:ea typeface="Alibaba PuHuiTi"/>
              </a:rPr>
              <a:t>  万推荐量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58368" y="3310128"/>
            <a:ext cx="320040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75000"/>
              </a:lnSpc>
              <a:spcBef>
                <a:spcPts val="0"/>
              </a:spcBef>
              <a:spcAft>
                <a:spcPts val="0"/>
              </a:spcAft>
            </a:pPr>
            <a:r>
              <a:rPr sz="1350" b="0" i="0">
                <a:solidFill>
                  <a:srgbClr val="703644"/>
                </a:solidFill>
                <a:latin typeface="Alibaba PuHuiTi"/>
                <a:ea typeface="Alibaba PuHuiTi"/>
              </a:rPr>
              <a:t>一位退休语文老师写高考作文（「四羊」），切了全民热点、老人、流浪动物三层共同情感。</a:t>
            </a:r>
          </a:p>
          <a:p>
            <a:pPr>
              <a:lnSpc>
                <a:spcPct val="140000"/>
              </a:lnSpc>
              <a:spcBef>
                <a:spcPts val="1200"/>
              </a:spcBef>
              <a:spcAft>
                <a:spcPts val="0"/>
              </a:spcAft>
            </a:pPr>
            <a:r>
              <a:rPr sz="1000" b="0" i="0">
                <a:solidFill>
                  <a:srgbClr val="8E5D66"/>
                </a:solidFill>
                <a:latin typeface="Alibaba PuHuiTi"/>
                <a:ea typeface="Alibaba PuHuiTi"/>
              </a:rPr>
              <a:t>—— 大会官方举例</a:t>
            </a:r>
          </a:p>
        </p:txBody>
      </p:sp>
      <p:sp>
        <p:nvSpPr>
          <p:cNvPr id="10" name="Rectangle 9"/>
          <p:cNvSpPr/>
          <p:nvPr/>
        </p:nvSpPr>
        <p:spPr>
          <a:xfrm>
            <a:off x="4315968" y="1920240"/>
            <a:ext cx="15240" cy="3218688"/>
          </a:xfrm>
          <a:prstGeom prst="rect">
            <a:avLst/>
          </a:prstGeom>
          <a:solidFill>
            <a:srgbClr val="F58C9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626864" y="1920240"/>
            <a:ext cx="3858768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1150" b="1" i="0" spc="160">
                <a:solidFill>
                  <a:srgbClr val="F16587"/>
                </a:solidFill>
                <a:latin typeface="Alibaba PuHuiTi"/>
                <a:ea typeface="Alibaba PuHuiTi"/>
              </a:rPr>
              <a:t>怎么做</a:t>
            </a:r>
          </a:p>
        </p:txBody>
      </p:sp>
      <p:sp>
        <p:nvSpPr>
          <p:cNvPr id="12" name="4-Point Star 11"/>
          <p:cNvSpPr/>
          <p:nvPr/>
        </p:nvSpPr>
        <p:spPr>
          <a:xfrm>
            <a:off x="4626864" y="2345436"/>
            <a:ext cx="139700" cy="139700"/>
          </a:xfrm>
          <a:prstGeom prst="star4">
            <a:avLst/>
          </a:prstGeom>
          <a:solidFill>
            <a:srgbClr val="F1658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882896" y="2304288"/>
            <a:ext cx="3602736" cy="7315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60000"/>
              </a:lnSpc>
              <a:spcBef>
                <a:spcPts val="0"/>
              </a:spcBef>
              <a:spcAft>
                <a:spcPts val="0"/>
              </a:spcAft>
            </a:pPr>
            <a:r>
              <a:rPr sz="1300" b="1" i="0">
                <a:solidFill>
                  <a:srgbClr val="592510"/>
                </a:solidFill>
                <a:latin typeface="Alibaba PuHuiTi"/>
                <a:ea typeface="Alibaba PuHuiTi"/>
              </a:rPr>
              <a:t>回归生活感受</a:t>
            </a:r>
            <a:r>
              <a:rPr sz="1300" b="0" i="0">
                <a:solidFill>
                  <a:srgbClr val="703644"/>
                </a:solidFill>
                <a:latin typeface="Alibaba PuHuiTi"/>
                <a:ea typeface="Alibaba PuHuiTi"/>
              </a:rPr>
              <a:t>　而不是自嗨式表达</a:t>
            </a:r>
          </a:p>
        </p:txBody>
      </p:sp>
      <p:sp>
        <p:nvSpPr>
          <p:cNvPr id="14" name="4-Point Star 13"/>
          <p:cNvSpPr/>
          <p:nvPr/>
        </p:nvSpPr>
        <p:spPr>
          <a:xfrm>
            <a:off x="4626864" y="2802636"/>
            <a:ext cx="139700" cy="139700"/>
          </a:xfrm>
          <a:prstGeom prst="star4">
            <a:avLst/>
          </a:prstGeom>
          <a:solidFill>
            <a:srgbClr val="F1658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4882896" y="2761488"/>
            <a:ext cx="3602736" cy="7315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60000"/>
              </a:lnSpc>
              <a:spcBef>
                <a:spcPts val="0"/>
              </a:spcBef>
              <a:spcAft>
                <a:spcPts val="0"/>
              </a:spcAft>
            </a:pPr>
            <a:r>
              <a:rPr sz="1300" b="1" i="0">
                <a:solidFill>
                  <a:srgbClr val="592510"/>
                </a:solidFill>
                <a:latin typeface="Alibaba PuHuiTi"/>
                <a:ea typeface="Alibaba PuHuiTi"/>
              </a:rPr>
              <a:t>找最大的人类共同情感记忆</a:t>
            </a:r>
            <a:r>
              <a:rPr sz="1300" b="0" i="0">
                <a:solidFill>
                  <a:srgbClr val="703644"/>
                </a:solidFill>
                <a:latin typeface="Alibaba PuHuiTi"/>
                <a:ea typeface="Alibaba PuHuiTi"/>
              </a:rPr>
              <a:t>　高考 / 亲情 / 青春</a:t>
            </a:r>
          </a:p>
        </p:txBody>
      </p:sp>
      <p:sp>
        <p:nvSpPr>
          <p:cNvPr id="16" name="4-Point Star 15"/>
          <p:cNvSpPr/>
          <p:nvPr/>
        </p:nvSpPr>
        <p:spPr>
          <a:xfrm>
            <a:off x="4626864" y="3259836"/>
            <a:ext cx="139700" cy="139700"/>
          </a:xfrm>
          <a:prstGeom prst="star4">
            <a:avLst/>
          </a:prstGeom>
          <a:solidFill>
            <a:srgbClr val="F1658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4882896" y="3218688"/>
            <a:ext cx="3602736" cy="7315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60000"/>
              </a:lnSpc>
              <a:spcBef>
                <a:spcPts val="0"/>
              </a:spcBef>
              <a:spcAft>
                <a:spcPts val="0"/>
              </a:spcAft>
            </a:pPr>
            <a:r>
              <a:rPr sz="1300" b="1" i="0">
                <a:solidFill>
                  <a:srgbClr val="592510"/>
                </a:solidFill>
                <a:latin typeface="Alibaba PuHuiTi"/>
                <a:ea typeface="Alibaba PuHuiTi"/>
              </a:rPr>
              <a:t>要么做大叙事，要么做小细腻</a:t>
            </a:r>
            <a:r>
              <a:rPr sz="1300" b="0" i="0">
                <a:solidFill>
                  <a:srgbClr val="703644"/>
                </a:solidFill>
                <a:latin typeface="Alibaba PuHuiTi"/>
                <a:ea typeface="Alibaba PuHuiTi"/>
              </a:rPr>
              <a:t/>
            </a:r>
          </a:p>
        </p:txBody>
      </p:sp>
      <p:sp>
        <p:nvSpPr>
          <p:cNvPr id="18" name="4-Point Star 17"/>
          <p:cNvSpPr/>
          <p:nvPr/>
        </p:nvSpPr>
        <p:spPr>
          <a:xfrm>
            <a:off x="4626864" y="3717035"/>
            <a:ext cx="139700" cy="139700"/>
          </a:xfrm>
          <a:prstGeom prst="star4">
            <a:avLst/>
          </a:prstGeom>
          <a:solidFill>
            <a:srgbClr val="F1658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4882896" y="3675887"/>
            <a:ext cx="3602736" cy="7315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60000"/>
              </a:lnSpc>
              <a:spcBef>
                <a:spcPts val="0"/>
              </a:spcBef>
              <a:spcAft>
                <a:spcPts val="0"/>
              </a:spcAft>
            </a:pPr>
            <a:r>
              <a:rPr sz="1300" b="1" i="0">
                <a:solidFill>
                  <a:srgbClr val="592510"/>
                </a:solidFill>
                <a:latin typeface="Alibaba PuHuiTi"/>
                <a:ea typeface="Alibaba PuHuiTi"/>
              </a:rPr>
              <a:t>鲜明观点</a:t>
            </a:r>
            <a:r>
              <a:rPr sz="1300" b="0" i="0">
                <a:solidFill>
                  <a:srgbClr val="703644"/>
                </a:solidFill>
                <a:latin typeface="Alibaba PuHuiTi"/>
                <a:ea typeface="Alibaba PuHuiTi"/>
              </a:rPr>
              <a:t>　表达态度最容易被推荐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0" y="6291072"/>
            <a:ext cx="9144000" cy="3291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1">
                <a:solidFill>
                  <a:srgbClr val="8E5D66"/>
                </a:solidFill>
                <a:latin typeface="Georgia"/>
                <a:ea typeface="Georgia"/>
              </a:rPr>
              <a:t>Bring beautiful feelings to everyone we come in to contact with and do the best in everything we do.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0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logo-mark-on-dar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" y="475488"/>
            <a:ext cx="365760" cy="36576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58368" y="548640"/>
            <a:ext cx="7827264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1200" b="1" i="0" spc="80">
                <a:solidFill>
                  <a:srgbClr val="F16587"/>
                </a:solidFill>
                <a:latin typeface="Gilroy-Bold"/>
                <a:ea typeface="Gilroy-Bold"/>
              </a:rPr>
              <a:t>THE OFFICIAL PLAYBOOK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58368" y="822960"/>
            <a:ext cx="7827264" cy="7315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</a:pPr>
            <a:r>
              <a:rPr sz="2600" b="0" i="0">
                <a:solidFill>
                  <a:srgbClr val="592510"/>
                </a:solidFill>
                <a:latin typeface="JiangChengLvDongSong"/>
                <a:ea typeface="JiangChengLvDongSong"/>
              </a:rPr>
              <a:t>收藏 —— 让用户存下来：关键是「有用、可复用」</a:t>
            </a:r>
          </a:p>
        </p:txBody>
      </p:sp>
      <p:sp>
        <p:nvSpPr>
          <p:cNvPr id="6" name="Rectangle 5"/>
          <p:cNvSpPr/>
          <p:nvPr/>
        </p:nvSpPr>
        <p:spPr>
          <a:xfrm>
            <a:off x="658368" y="1591056"/>
            <a:ext cx="1188720" cy="31750"/>
          </a:xfrm>
          <a:prstGeom prst="rect">
            <a:avLst/>
          </a:prstGeom>
          <a:solidFill>
            <a:srgbClr val="C8A96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58368" y="1920240"/>
            <a:ext cx="32004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1150" b="1" i="0" spc="160">
                <a:solidFill>
                  <a:srgbClr val="F16587"/>
                </a:solidFill>
                <a:latin typeface="Alibaba PuHuiTi"/>
                <a:ea typeface="Alibaba PuHuiTi"/>
              </a:rPr>
              <a:t>官方例子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58368" y="2249424"/>
            <a:ext cx="3200400" cy="914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5400" b="1" i="0">
                <a:solidFill>
                  <a:srgbClr val="F16587"/>
                </a:solidFill>
                <a:latin typeface="D-DIN"/>
                <a:ea typeface="D-DIN"/>
              </a:rPr>
              <a:t>592</a:t>
            </a:r>
            <a:r>
              <a:rPr sz="1200" b="0" i="0">
                <a:solidFill>
                  <a:srgbClr val="703644"/>
                </a:solidFill>
                <a:latin typeface="Alibaba PuHuiTi"/>
                <a:ea typeface="Alibaba PuHuiTi"/>
              </a:rPr>
              <a:t>  万次收藏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58368" y="3310128"/>
            <a:ext cx="320040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75000"/>
              </a:lnSpc>
              <a:spcBef>
                <a:spcPts val="0"/>
              </a:spcBef>
              <a:spcAft>
                <a:spcPts val="0"/>
              </a:spcAft>
            </a:pPr>
            <a:r>
              <a:rPr sz="1350" b="0" i="0">
                <a:solidFill>
                  <a:srgbClr val="703644"/>
                </a:solidFill>
                <a:latin typeface="Alibaba PuHuiTi"/>
                <a:ea typeface="Alibaba PuHuiTi"/>
              </a:rPr>
              <a:t>全年收藏最高的一条，是一条 14 分钟的日常穿搭教程。长、慢、但看完就能照着做。</a:t>
            </a:r>
          </a:p>
          <a:p>
            <a:pPr>
              <a:lnSpc>
                <a:spcPct val="140000"/>
              </a:lnSpc>
              <a:spcBef>
                <a:spcPts val="1200"/>
              </a:spcBef>
              <a:spcAft>
                <a:spcPts val="0"/>
              </a:spcAft>
            </a:pPr>
            <a:r>
              <a:rPr sz="1000" b="0" i="0">
                <a:solidFill>
                  <a:srgbClr val="8E5D66"/>
                </a:solidFill>
                <a:latin typeface="Alibaba PuHuiTi"/>
                <a:ea typeface="Alibaba PuHuiTi"/>
              </a:rPr>
              <a:t>—— 大会官方举例</a:t>
            </a:r>
          </a:p>
        </p:txBody>
      </p:sp>
      <p:sp>
        <p:nvSpPr>
          <p:cNvPr id="10" name="Rectangle 9"/>
          <p:cNvSpPr/>
          <p:nvPr/>
        </p:nvSpPr>
        <p:spPr>
          <a:xfrm>
            <a:off x="4315968" y="1920240"/>
            <a:ext cx="15240" cy="3218688"/>
          </a:xfrm>
          <a:prstGeom prst="rect">
            <a:avLst/>
          </a:prstGeom>
          <a:solidFill>
            <a:srgbClr val="F58C9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626864" y="1920240"/>
            <a:ext cx="3858768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1150" b="1" i="0" spc="160">
                <a:solidFill>
                  <a:srgbClr val="F16587"/>
                </a:solidFill>
                <a:latin typeface="Alibaba PuHuiTi"/>
                <a:ea typeface="Alibaba PuHuiTi"/>
              </a:rPr>
              <a:t>怎么做</a:t>
            </a:r>
          </a:p>
        </p:txBody>
      </p:sp>
      <p:sp>
        <p:nvSpPr>
          <p:cNvPr id="12" name="4-Point Star 11"/>
          <p:cNvSpPr/>
          <p:nvPr/>
        </p:nvSpPr>
        <p:spPr>
          <a:xfrm>
            <a:off x="4626864" y="2345436"/>
            <a:ext cx="139700" cy="139700"/>
          </a:xfrm>
          <a:prstGeom prst="star4">
            <a:avLst/>
          </a:prstGeom>
          <a:solidFill>
            <a:srgbClr val="F1658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882896" y="2304288"/>
            <a:ext cx="3602736" cy="7315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60000"/>
              </a:lnSpc>
              <a:spcBef>
                <a:spcPts val="0"/>
              </a:spcBef>
              <a:spcAft>
                <a:spcPts val="0"/>
              </a:spcAft>
            </a:pPr>
            <a:r>
              <a:rPr sz="1300" b="1" i="0">
                <a:solidFill>
                  <a:srgbClr val="592510"/>
                </a:solidFill>
                <a:latin typeface="Alibaba PuHuiTi"/>
                <a:ea typeface="Alibaba PuHuiTi"/>
              </a:rPr>
              <a:t>选题</a:t>
            </a:r>
            <a:r>
              <a:rPr sz="1300" b="0" i="0">
                <a:solidFill>
                  <a:srgbClr val="703644"/>
                </a:solidFill>
                <a:latin typeface="Alibaba PuHuiTi"/>
                <a:ea typeface="Alibaba PuHuiTi"/>
              </a:rPr>
              <a:t>　从用户出发、场景普遍、切口最大</a:t>
            </a:r>
          </a:p>
        </p:txBody>
      </p:sp>
      <p:sp>
        <p:nvSpPr>
          <p:cNvPr id="14" name="4-Point Star 13"/>
          <p:cNvSpPr/>
          <p:nvPr/>
        </p:nvSpPr>
        <p:spPr>
          <a:xfrm>
            <a:off x="4626864" y="2802636"/>
            <a:ext cx="139700" cy="139700"/>
          </a:xfrm>
          <a:prstGeom prst="star4">
            <a:avLst/>
          </a:prstGeom>
          <a:solidFill>
            <a:srgbClr val="F1658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4882896" y="2761488"/>
            <a:ext cx="3602736" cy="7315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60000"/>
              </a:lnSpc>
              <a:spcBef>
                <a:spcPts val="0"/>
              </a:spcBef>
              <a:spcAft>
                <a:spcPts val="0"/>
              </a:spcAft>
            </a:pPr>
            <a:r>
              <a:rPr sz="1300" b="1" i="0">
                <a:solidFill>
                  <a:srgbClr val="592510"/>
                </a:solidFill>
                <a:latin typeface="Alibaba PuHuiTi"/>
                <a:ea typeface="Alibaba PuHuiTi"/>
              </a:rPr>
              <a:t>内容五要点</a:t>
            </a:r>
            <a:r>
              <a:rPr sz="1300" b="0" i="0">
                <a:solidFill>
                  <a:srgbClr val="703644"/>
                </a:solidFill>
                <a:latin typeface="Alibaba PuHuiTi"/>
                <a:ea typeface="Alibaba PuHuiTi"/>
              </a:rPr>
              <a:t>　简单易懂 · 实操落地 · 分段清晰</a:t>
            </a:r>
          </a:p>
        </p:txBody>
      </p:sp>
      <p:sp>
        <p:nvSpPr>
          <p:cNvPr id="16" name="4-Point Star 15"/>
          <p:cNvSpPr/>
          <p:nvPr/>
        </p:nvSpPr>
        <p:spPr>
          <a:xfrm>
            <a:off x="4626864" y="3259836"/>
            <a:ext cx="139700" cy="139700"/>
          </a:xfrm>
          <a:prstGeom prst="star4">
            <a:avLst/>
          </a:prstGeom>
          <a:solidFill>
            <a:srgbClr val="F1658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4882896" y="3218688"/>
            <a:ext cx="3602736" cy="7315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60000"/>
              </a:lnSpc>
              <a:spcBef>
                <a:spcPts val="0"/>
              </a:spcBef>
              <a:spcAft>
                <a:spcPts val="0"/>
              </a:spcAft>
            </a:pPr>
            <a:r>
              <a:rPr sz="1300" b="1" i="0">
                <a:solidFill>
                  <a:srgbClr val="592510"/>
                </a:solidFill>
                <a:latin typeface="Alibaba PuHuiTi"/>
                <a:ea typeface="Alibaba PuHuiTi"/>
              </a:rPr>
              <a:t>反面</a:t>
            </a:r>
            <a:r>
              <a:rPr sz="1300" b="0" i="0">
                <a:solidFill>
                  <a:srgbClr val="703644"/>
                </a:solidFill>
                <a:latin typeface="Alibaba PuHuiTi"/>
                <a:ea typeface="Alibaba PuHuiTi"/>
              </a:rPr>
              <a:t>　信息一股脑砸过来，用户第一反应是逃避</a:t>
            </a:r>
          </a:p>
        </p:txBody>
      </p:sp>
      <p:sp>
        <p:nvSpPr>
          <p:cNvPr id="18" name="4-Point Star 17"/>
          <p:cNvSpPr/>
          <p:nvPr/>
        </p:nvSpPr>
        <p:spPr>
          <a:xfrm>
            <a:off x="4626864" y="3717035"/>
            <a:ext cx="139700" cy="139700"/>
          </a:xfrm>
          <a:prstGeom prst="star4">
            <a:avLst/>
          </a:prstGeom>
          <a:solidFill>
            <a:srgbClr val="F1658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4882896" y="3675887"/>
            <a:ext cx="3602736" cy="7315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60000"/>
              </a:lnSpc>
              <a:spcBef>
                <a:spcPts val="0"/>
              </a:spcBef>
              <a:spcAft>
                <a:spcPts val="0"/>
              </a:spcAft>
            </a:pPr>
            <a:r>
              <a:rPr sz="1300" b="1" i="0">
                <a:solidFill>
                  <a:srgbClr val="592510"/>
                </a:solidFill>
                <a:latin typeface="Alibaba PuHuiTi"/>
                <a:ea typeface="Alibaba PuHuiTi"/>
              </a:rPr>
              <a:t>对我们</a:t>
            </a:r>
            <a:r>
              <a:rPr sz="1300" b="0" i="0">
                <a:solidFill>
                  <a:srgbClr val="703644"/>
                </a:solidFill>
                <a:latin typeface="Alibaba PuHuiTi"/>
                <a:ea typeface="Alibaba PuHuiTi"/>
              </a:rPr>
              <a:t>　教程、盘点、避坑、模板要有固定产能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0" y="6291072"/>
            <a:ext cx="9144000" cy="3291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1">
                <a:solidFill>
                  <a:srgbClr val="8E5D66"/>
                </a:solidFill>
                <a:latin typeface="Georgia"/>
                <a:ea typeface="Georgia"/>
              </a:rPr>
              <a:t>Bring beautiful feelings to everyone we come in to contact with and do the best in everything we do.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0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logo-mark-on-dar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" y="475488"/>
            <a:ext cx="365760" cy="36576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58368" y="548640"/>
            <a:ext cx="7827264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1200" b="1" i="0" spc="80">
                <a:solidFill>
                  <a:srgbClr val="F16587"/>
                </a:solidFill>
                <a:latin typeface="Gilroy-Bold"/>
                <a:ea typeface="Gilroy-Bold"/>
              </a:rPr>
              <a:t>THE OFFICIAL PLAYBOOK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58368" y="822960"/>
            <a:ext cx="7827264" cy="7315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</a:pPr>
            <a:r>
              <a:rPr sz="2600" b="0" i="0">
                <a:solidFill>
                  <a:srgbClr val="592510"/>
                </a:solidFill>
                <a:latin typeface="JiangChengLvDongSong"/>
                <a:ea typeface="JiangChengLvDongSong"/>
              </a:rPr>
              <a:t>追更 —— 让用户等你下一条：关键是「系列化」</a:t>
            </a:r>
          </a:p>
        </p:txBody>
      </p:sp>
      <p:sp>
        <p:nvSpPr>
          <p:cNvPr id="6" name="Rectangle 5"/>
          <p:cNvSpPr/>
          <p:nvPr/>
        </p:nvSpPr>
        <p:spPr>
          <a:xfrm>
            <a:off x="658368" y="1591056"/>
            <a:ext cx="1188720" cy="31750"/>
          </a:xfrm>
          <a:prstGeom prst="rect">
            <a:avLst/>
          </a:prstGeom>
          <a:solidFill>
            <a:srgbClr val="C8A96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58368" y="1920240"/>
            <a:ext cx="32004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1150" b="1" i="0" spc="160">
                <a:solidFill>
                  <a:srgbClr val="F16587"/>
                </a:solidFill>
                <a:latin typeface="Alibaba PuHuiTi"/>
                <a:ea typeface="Alibaba PuHuiTi"/>
              </a:rPr>
              <a:t>官方例子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58368" y="2249424"/>
            <a:ext cx="3200400" cy="914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3400" b="0" i="0">
                <a:solidFill>
                  <a:srgbClr val="F16587"/>
                </a:solidFill>
                <a:latin typeface="JiangChengLvDongSong"/>
                <a:ea typeface="JiangChengLvDongSong"/>
              </a:rPr>
              <a:t>求更新</a:t>
            </a:r>
            <a:r>
              <a:rPr sz="1200" b="0" i="0">
                <a:solidFill>
                  <a:srgbClr val="703644"/>
                </a:solidFill>
                <a:latin typeface="Alibaba PuHuiTi"/>
                <a:ea typeface="Alibaba PuHuiTi"/>
              </a:rPr>
              <a:t>  抖音为此加的小按钮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58368" y="3310128"/>
            <a:ext cx="320040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75000"/>
              </a:lnSpc>
              <a:spcBef>
                <a:spcPts val="0"/>
              </a:spcBef>
              <a:spcAft>
                <a:spcPts val="0"/>
              </a:spcAft>
            </a:pPr>
            <a:r>
              <a:rPr sz="1350" b="0" i="0">
                <a:solidFill>
                  <a:srgbClr val="703644"/>
                </a:solidFill>
                <a:latin typeface="Alibaba PuHuiTi"/>
                <a:ea typeface="Alibaba PuHuiTi"/>
              </a:rPr>
              <a:t>用户会滑进主页看上下集，短期等你的新视频，关注之后追着看新的。单条爆款，永远不如一个系列。</a:t>
            </a:r>
          </a:p>
          <a:p>
            <a:pPr>
              <a:lnSpc>
                <a:spcPct val="140000"/>
              </a:lnSpc>
              <a:spcBef>
                <a:spcPts val="1200"/>
              </a:spcBef>
              <a:spcAft>
                <a:spcPts val="0"/>
              </a:spcAft>
            </a:pPr>
            <a:r>
              <a:rPr sz="1000" b="0" i="0">
                <a:solidFill>
                  <a:srgbClr val="8E5D66"/>
                </a:solidFill>
                <a:latin typeface="Alibaba PuHuiTi"/>
                <a:ea typeface="Alibaba PuHuiTi"/>
              </a:rPr>
              <a:t>—— 大会解读原话</a:t>
            </a:r>
          </a:p>
        </p:txBody>
      </p:sp>
      <p:sp>
        <p:nvSpPr>
          <p:cNvPr id="10" name="Rectangle 9"/>
          <p:cNvSpPr/>
          <p:nvPr/>
        </p:nvSpPr>
        <p:spPr>
          <a:xfrm>
            <a:off x="4315968" y="1920240"/>
            <a:ext cx="15240" cy="3218688"/>
          </a:xfrm>
          <a:prstGeom prst="rect">
            <a:avLst/>
          </a:prstGeom>
          <a:solidFill>
            <a:srgbClr val="F58C9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626864" y="1920240"/>
            <a:ext cx="3858768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1150" b="1" i="0" spc="160">
                <a:solidFill>
                  <a:srgbClr val="F16587"/>
                </a:solidFill>
                <a:latin typeface="Alibaba PuHuiTi"/>
                <a:ea typeface="Alibaba PuHuiTi"/>
              </a:rPr>
              <a:t>怎么做</a:t>
            </a:r>
          </a:p>
        </p:txBody>
      </p:sp>
      <p:sp>
        <p:nvSpPr>
          <p:cNvPr id="12" name="4-Point Star 11"/>
          <p:cNvSpPr/>
          <p:nvPr/>
        </p:nvSpPr>
        <p:spPr>
          <a:xfrm>
            <a:off x="4626864" y="2345436"/>
            <a:ext cx="139700" cy="139700"/>
          </a:xfrm>
          <a:prstGeom prst="star4">
            <a:avLst/>
          </a:prstGeom>
          <a:solidFill>
            <a:srgbClr val="F1658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882896" y="2304288"/>
            <a:ext cx="3602736" cy="7315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60000"/>
              </a:lnSpc>
              <a:spcBef>
                <a:spcPts val="0"/>
              </a:spcBef>
              <a:spcAft>
                <a:spcPts val="0"/>
              </a:spcAft>
            </a:pPr>
            <a:r>
              <a:rPr sz="1300" b="1" i="0">
                <a:solidFill>
                  <a:srgbClr val="592510"/>
                </a:solidFill>
                <a:latin typeface="Alibaba PuHuiTi"/>
                <a:ea typeface="Alibaba PuHuiTi"/>
              </a:rPr>
              <a:t>选题</a:t>
            </a:r>
            <a:r>
              <a:rPr sz="1300" b="0" i="0">
                <a:solidFill>
                  <a:srgbClr val="703644"/>
                </a:solidFill>
                <a:latin typeface="Alibaba PuHuiTi"/>
                <a:ea typeface="Alibaba PuHuiTi"/>
              </a:rPr>
              <a:t>　原创世界观、系列化可延展、风格让人猎奇</a:t>
            </a:r>
          </a:p>
        </p:txBody>
      </p:sp>
      <p:sp>
        <p:nvSpPr>
          <p:cNvPr id="14" name="4-Point Star 13"/>
          <p:cNvSpPr/>
          <p:nvPr/>
        </p:nvSpPr>
        <p:spPr>
          <a:xfrm>
            <a:off x="4626864" y="2802636"/>
            <a:ext cx="139700" cy="139700"/>
          </a:xfrm>
          <a:prstGeom prst="star4">
            <a:avLst/>
          </a:prstGeom>
          <a:solidFill>
            <a:srgbClr val="F1658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4882896" y="2761488"/>
            <a:ext cx="3602736" cy="7315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60000"/>
              </a:lnSpc>
              <a:spcBef>
                <a:spcPts val="0"/>
              </a:spcBef>
              <a:spcAft>
                <a:spcPts val="0"/>
              </a:spcAft>
            </a:pPr>
            <a:r>
              <a:rPr sz="1300" b="1" i="0">
                <a:solidFill>
                  <a:srgbClr val="592510"/>
                </a:solidFill>
                <a:latin typeface="Alibaba PuHuiTi"/>
                <a:ea typeface="Alibaba PuHuiTi"/>
              </a:rPr>
              <a:t>内容</a:t>
            </a:r>
            <a:r>
              <a:rPr sz="1300" b="0" i="0">
                <a:solidFill>
                  <a:srgbClr val="703644"/>
                </a:solidFill>
                <a:latin typeface="Alibaba PuHuiTi"/>
                <a:ea typeface="Alibaba PuHuiTi"/>
              </a:rPr>
              <a:t>　人物 IP 鲜明、有 slogan、结尾「完满待续」</a:t>
            </a:r>
          </a:p>
        </p:txBody>
      </p:sp>
      <p:sp>
        <p:nvSpPr>
          <p:cNvPr id="16" name="4-Point Star 15"/>
          <p:cNvSpPr/>
          <p:nvPr/>
        </p:nvSpPr>
        <p:spPr>
          <a:xfrm>
            <a:off x="4626864" y="3570732"/>
            <a:ext cx="139700" cy="139700"/>
          </a:xfrm>
          <a:prstGeom prst="star4">
            <a:avLst/>
          </a:prstGeom>
          <a:solidFill>
            <a:srgbClr val="F1658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4882896" y="3529584"/>
            <a:ext cx="3602736" cy="7315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60000"/>
              </a:lnSpc>
              <a:spcBef>
                <a:spcPts val="0"/>
              </a:spcBef>
              <a:spcAft>
                <a:spcPts val="0"/>
              </a:spcAft>
            </a:pPr>
            <a:r>
              <a:rPr sz="1300" b="1" i="0">
                <a:solidFill>
                  <a:srgbClr val="592510"/>
                </a:solidFill>
                <a:latin typeface="Alibaba PuHuiTi"/>
                <a:ea typeface="Alibaba PuHuiTi"/>
              </a:rPr>
              <a:t>对我们</a:t>
            </a:r>
            <a:r>
              <a:rPr sz="1300" b="0" i="0">
                <a:solidFill>
                  <a:srgbClr val="703644"/>
                </a:solidFill>
                <a:latin typeface="Alibaba PuHuiTi"/>
                <a:ea typeface="Alibaba PuHuiTi"/>
              </a:rPr>
              <a:t>　达人排期从「发一条」改成「一季一季做」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0" y="6291072"/>
            <a:ext cx="9144000" cy="3291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1">
                <a:solidFill>
                  <a:srgbClr val="8E5D66"/>
                </a:solidFill>
                <a:latin typeface="Georgia"/>
                <a:ea typeface="Georgia"/>
              </a:rPr>
              <a:t>Bring beautiful feelings to everyone we come in to contact with and do the best in everything we do.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07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logo-mark-on-dar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" y="475488"/>
            <a:ext cx="365760" cy="36576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58368" y="548640"/>
            <a:ext cx="7827264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1200" b="1" i="0" spc="80">
                <a:solidFill>
                  <a:srgbClr val="F16587"/>
                </a:solidFill>
                <a:latin typeface="Gilroy-Bold"/>
                <a:ea typeface="Gilroy-Bold"/>
              </a:rPr>
              <a:t>COMMUNITY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58368" y="822960"/>
            <a:ext cx="7827264" cy="7315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</a:pPr>
            <a:r>
              <a:rPr sz="2600" b="0" i="0">
                <a:solidFill>
                  <a:srgbClr val="592510"/>
                </a:solidFill>
                <a:latin typeface="JiangChengLvDongSong"/>
                <a:ea typeface="JiangChengLvDongSong"/>
              </a:rPr>
              <a:t>社区 —— 让用户动起来：最高端的互动是「交作业」</a:t>
            </a:r>
          </a:p>
        </p:txBody>
      </p:sp>
      <p:sp>
        <p:nvSpPr>
          <p:cNvPr id="6" name="Rectangle 5"/>
          <p:cNvSpPr/>
          <p:nvPr/>
        </p:nvSpPr>
        <p:spPr>
          <a:xfrm>
            <a:off x="658368" y="1591056"/>
            <a:ext cx="1188720" cy="31750"/>
          </a:xfrm>
          <a:prstGeom prst="rect">
            <a:avLst/>
          </a:prstGeom>
          <a:solidFill>
            <a:srgbClr val="C8A96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658368" y="1975104"/>
            <a:ext cx="7827264" cy="12700"/>
          </a:xfrm>
          <a:prstGeom prst="rect">
            <a:avLst/>
          </a:prstGeom>
          <a:solidFill>
            <a:srgbClr val="F58C9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58368" y="2157984"/>
            <a:ext cx="237744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1800" b="0" i="0" spc="100">
                <a:solidFill>
                  <a:srgbClr val="592510"/>
                </a:solidFill>
                <a:latin typeface="JiangChengLvDongSong"/>
                <a:ea typeface="JiangChengLvDongSong"/>
              </a:rPr>
              <a:t>造梗空间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108960" y="2194560"/>
            <a:ext cx="5376672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0">
                <a:solidFill>
                  <a:srgbClr val="703644"/>
                </a:solidFill>
                <a:latin typeface="Alibaba PuHuiTi"/>
                <a:ea typeface="Alibaba PuHuiTi"/>
              </a:rPr>
              <a:t>给评论区留出能被接话的梗，用户才愿意留下第二句</a:t>
            </a:r>
          </a:p>
        </p:txBody>
      </p:sp>
      <p:sp>
        <p:nvSpPr>
          <p:cNvPr id="10" name="Rectangle 9"/>
          <p:cNvSpPr/>
          <p:nvPr/>
        </p:nvSpPr>
        <p:spPr>
          <a:xfrm>
            <a:off x="658368" y="2688336"/>
            <a:ext cx="7827264" cy="12700"/>
          </a:xfrm>
          <a:prstGeom prst="rect">
            <a:avLst/>
          </a:prstGeom>
          <a:solidFill>
            <a:srgbClr val="F58C9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58368" y="2871216"/>
            <a:ext cx="237744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1800" b="0" i="0" spc="100">
                <a:solidFill>
                  <a:srgbClr val="592510"/>
                </a:solidFill>
                <a:latin typeface="JiangChengLvDongSong"/>
                <a:ea typeface="JiangChengLvDongSong"/>
              </a:rPr>
              <a:t>归属感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108960" y="2907792"/>
            <a:ext cx="5376672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0">
                <a:solidFill>
                  <a:srgbClr val="703644"/>
                </a:solidFill>
                <a:latin typeface="Alibaba PuHuiTi"/>
                <a:ea typeface="Alibaba PuHuiTi"/>
              </a:rPr>
              <a:t>让用户觉得自己属于一个群体（「我们是什么家军」）</a:t>
            </a:r>
          </a:p>
        </p:txBody>
      </p:sp>
      <p:sp>
        <p:nvSpPr>
          <p:cNvPr id="13" name="Rectangle 12"/>
          <p:cNvSpPr/>
          <p:nvPr/>
        </p:nvSpPr>
        <p:spPr>
          <a:xfrm>
            <a:off x="658368" y="3401568"/>
            <a:ext cx="7827264" cy="12700"/>
          </a:xfrm>
          <a:prstGeom prst="rect">
            <a:avLst/>
          </a:prstGeom>
          <a:solidFill>
            <a:srgbClr val="F58C9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3584448"/>
            <a:ext cx="237744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1800" b="0" i="0" spc="100">
                <a:solidFill>
                  <a:srgbClr val="592510"/>
                </a:solidFill>
                <a:latin typeface="JiangChengLvDongSong"/>
                <a:ea typeface="JiangChengLvDongSong"/>
              </a:rPr>
              <a:t>让用户投入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108960" y="3621024"/>
            <a:ext cx="5376672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0">
                <a:solidFill>
                  <a:srgbClr val="703644"/>
                </a:solidFill>
                <a:latin typeface="Alibaba PuHuiTi"/>
                <a:ea typeface="Alibaba PuHuiTi"/>
              </a:rPr>
              <a:t>时间、动作、精力 —— 评论区交作业，最高端的是发视频交作业</a:t>
            </a:r>
          </a:p>
        </p:txBody>
      </p:sp>
      <p:sp>
        <p:nvSpPr>
          <p:cNvPr id="16" name="Rectangle 15"/>
          <p:cNvSpPr/>
          <p:nvPr/>
        </p:nvSpPr>
        <p:spPr>
          <a:xfrm>
            <a:off x="658368" y="4114800"/>
            <a:ext cx="7827264" cy="12700"/>
          </a:xfrm>
          <a:prstGeom prst="rect">
            <a:avLst/>
          </a:prstGeom>
          <a:solidFill>
            <a:srgbClr val="F58C9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58368" y="4297680"/>
            <a:ext cx="237744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1800" b="0" i="0" spc="100">
                <a:solidFill>
                  <a:srgbClr val="592510"/>
                </a:solidFill>
                <a:latin typeface="JiangChengLvDongSong"/>
                <a:ea typeface="JiangChengLvDongSong"/>
              </a:rPr>
              <a:t>同行共创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108960" y="4334256"/>
            <a:ext cx="5376672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0">
                <a:solidFill>
                  <a:srgbClr val="703644"/>
                </a:solidFill>
                <a:latin typeface="Alibaba PuHuiTi"/>
                <a:ea typeface="Alibaba PuHuiTi"/>
              </a:rPr>
              <a:t>共创 / 接力 / 推荐，平台鼓励创作者之间形成社区</a:t>
            </a:r>
          </a:p>
        </p:txBody>
      </p:sp>
      <p:sp>
        <p:nvSpPr>
          <p:cNvPr id="19" name="Rectangle 18"/>
          <p:cNvSpPr/>
          <p:nvPr/>
        </p:nvSpPr>
        <p:spPr>
          <a:xfrm>
            <a:off x="658368" y="4846320"/>
            <a:ext cx="7827264" cy="12700"/>
          </a:xfrm>
          <a:prstGeom prst="rect">
            <a:avLst/>
          </a:prstGeom>
          <a:solidFill>
            <a:srgbClr val="F58C9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58368" y="5065776"/>
            <a:ext cx="7827264" cy="7315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60000"/>
              </a:lnSpc>
              <a:spcBef>
                <a:spcPts val="0"/>
              </a:spcBef>
              <a:spcAft>
                <a:spcPts val="0"/>
              </a:spcAft>
            </a:pPr>
            <a:r>
              <a:rPr sz="1200" b="1" i="0">
                <a:solidFill>
                  <a:srgbClr val="F16587"/>
                </a:solidFill>
                <a:latin typeface="Alibaba PuHuiTi"/>
                <a:ea typeface="Alibaba PuHuiTi"/>
              </a:rPr>
              <a:t>官方例：</a:t>
            </a:r>
            <a:r>
              <a:rPr sz="1200" b="0" i="0">
                <a:solidFill>
                  <a:srgbClr val="703644"/>
                </a:solidFill>
                <a:latin typeface="Alibaba PuHuiTi"/>
                <a:ea typeface="Alibaba PuHuiTi"/>
              </a:rPr>
              <a:t>过去一年 329 名美食创作者发起挑战赛，带动超千万用户一起做菜 —— 用户不再只是收藏菜谱，而是跟着做，这就是社区。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0" y="6291072"/>
            <a:ext cx="9144000" cy="3291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1">
                <a:solidFill>
                  <a:srgbClr val="8E5D66"/>
                </a:solidFill>
                <a:latin typeface="Georgia"/>
                <a:ea typeface="Georgia"/>
              </a:rPr>
              <a:t>Bring beautiful feelings to everyone we come in to contact with and do the best in everything we do.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0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logo-mark-on-dar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" y="566928"/>
            <a:ext cx="402336" cy="402336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58368" y="969264"/>
            <a:ext cx="7827264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1200" b="1" i="0" spc="90">
                <a:solidFill>
                  <a:srgbClr val="D8AFB8"/>
                </a:solidFill>
                <a:latin typeface="Gilroy-Bold"/>
                <a:ea typeface="Gilroy-Bold"/>
              </a:rPr>
              <a:t>PRECISION IS SOLVED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58368" y="1243584"/>
            <a:ext cx="7827264" cy="7315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</a:pPr>
            <a:r>
              <a:rPr sz="3300" b="0" i="0">
                <a:solidFill>
                  <a:srgbClr val="FFF9EF"/>
                </a:solidFill>
                <a:latin typeface="JiangChengLvDongSong"/>
                <a:ea typeface="JiangChengLvDongSong"/>
              </a:rPr>
              <a:t>算法变了：精准流量交给平台，你要把「量」做大</a:t>
            </a:r>
          </a:p>
        </p:txBody>
      </p:sp>
      <p:sp>
        <p:nvSpPr>
          <p:cNvPr id="6" name="Rectangle 5"/>
          <p:cNvSpPr/>
          <p:nvPr/>
        </p:nvSpPr>
        <p:spPr>
          <a:xfrm>
            <a:off x="658368" y="2048256"/>
            <a:ext cx="1188720" cy="31750"/>
          </a:xfrm>
          <a:prstGeom prst="rect">
            <a:avLst/>
          </a:prstGeom>
          <a:solidFill>
            <a:srgbClr val="C8A96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58368" y="2395728"/>
            <a:ext cx="3657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1100" b="1" i="0" spc="160">
                <a:solidFill>
                  <a:srgbClr val="D8AFB8"/>
                </a:solidFill>
                <a:latin typeface="Alibaba PuHuiTi"/>
                <a:ea typeface="Alibaba PuHuiTi"/>
              </a:rPr>
              <a:t>以前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58368" y="2706624"/>
            <a:ext cx="365760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5000"/>
              </a:lnSpc>
              <a:spcBef>
                <a:spcPts val="0"/>
              </a:spcBef>
              <a:spcAft>
                <a:spcPts val="0"/>
              </a:spcAft>
            </a:pPr>
            <a:r>
              <a:rPr sz="1400" b="1" i="0">
                <a:solidFill>
                  <a:srgbClr val="FFF9EF"/>
                </a:solidFill>
                <a:latin typeface="Alibaba PuHuiTi"/>
                <a:ea typeface="Alibaba PuHuiTi"/>
              </a:rPr>
              <a:t>你爱看美妆 → 推给你美妆博主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626864" y="2395728"/>
            <a:ext cx="3657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1100" b="1" i="0" spc="160">
                <a:solidFill>
                  <a:srgbClr val="F58C9E"/>
                </a:solidFill>
                <a:latin typeface="Alibaba PuHuiTi"/>
                <a:ea typeface="Alibaba PuHuiTi"/>
              </a:rPr>
              <a:t>现在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626864" y="2706624"/>
            <a:ext cx="365760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5000"/>
              </a:lnSpc>
              <a:spcBef>
                <a:spcPts val="0"/>
              </a:spcBef>
              <a:spcAft>
                <a:spcPts val="0"/>
              </a:spcAft>
            </a:pPr>
            <a:r>
              <a:rPr sz="1400" b="1" i="0">
                <a:solidFill>
                  <a:srgbClr val="FFF9EF"/>
                </a:solidFill>
                <a:latin typeface="Alibaba PuHuiTi"/>
                <a:ea typeface="Alibaba PuHuiTi"/>
              </a:rPr>
              <a:t>你喜欢伪素颜 → 推给你擅长伪素颜的博主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58368" y="3529584"/>
            <a:ext cx="7827264" cy="2066543"/>
          </a:xfrm>
          <a:prstGeom prst="rect">
            <a:avLst/>
          </a:prstGeom>
          <a:solidFill>
            <a:srgbClr val="FFF9E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1133856" y="3803904"/>
            <a:ext cx="6876288" cy="1554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80000"/>
              </a:lnSpc>
              <a:spcBef>
                <a:spcPts val="0"/>
              </a:spcBef>
              <a:spcAft>
                <a:spcPts val="0"/>
              </a:spcAft>
            </a:pPr>
            <a:r>
              <a:rPr sz="1350" b="0" i="0">
                <a:solidFill>
                  <a:srgbClr val="592510"/>
                </a:solidFill>
                <a:latin typeface="JiangChengLvDongSong"/>
                <a:ea typeface="JiangChengLvDongSong"/>
              </a:rPr>
              <a:t>“现在的流量已经不可能不精准了，而且会比你想象的还要精准。所以未来一年我们要注重的，不是如何让自己的人变精准，而是如何把自己的量扩得更大 —— 因为精准是平台会帮你解决的问题。</a:t>
            </a:r>
          </a:p>
          <a:p>
            <a:pPr>
              <a:lnSpc>
                <a:spcPct val="140000"/>
              </a:lnSpc>
              <a:spcBef>
                <a:spcPts val="1000"/>
              </a:spcBef>
              <a:spcAft>
                <a:spcPts val="0"/>
              </a:spcAft>
            </a:pPr>
            <a:r>
              <a:rPr sz="1000" b="0" i="0">
                <a:solidFill>
                  <a:srgbClr val="8E5D66"/>
                </a:solidFill>
                <a:latin typeface="Alibaba PuHuiTi"/>
                <a:ea typeface="Alibaba PuHuiTi"/>
              </a:rPr>
              <a:t>—— 大会解读原话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0" y="6291072"/>
            <a:ext cx="9144000" cy="3291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1">
                <a:solidFill>
                  <a:srgbClr val="D8AFB8"/>
                </a:solidFill>
                <a:latin typeface="Georgia"/>
                <a:ea typeface="Georgia"/>
              </a:rPr>
              <a:t>Bring beautiful feelings to everyone we come in to contact with and do the best in everything we do.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09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logo-mark-on-dar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" y="475488"/>
            <a:ext cx="365760" cy="36576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58368" y="548640"/>
            <a:ext cx="7827264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1200" b="1" i="0" spc="80">
                <a:solidFill>
                  <a:srgbClr val="F16587"/>
                </a:solidFill>
                <a:latin typeface="Gilroy-Bold"/>
                <a:ea typeface="Gilroy-Bold"/>
              </a:rPr>
              <a:t>LONGER PUSH WINDOW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58368" y="822960"/>
            <a:ext cx="7827264" cy="7315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</a:pPr>
            <a:r>
              <a:rPr sz="2600" b="0" i="0">
                <a:solidFill>
                  <a:srgbClr val="592510"/>
                </a:solidFill>
                <a:latin typeface="JiangChengLvDongSong"/>
                <a:ea typeface="JiangChengLvDongSong"/>
              </a:rPr>
              <a:t>优选：优质内容的推流周期，从 7 天拉长到半年</a:t>
            </a:r>
          </a:p>
        </p:txBody>
      </p:sp>
      <p:sp>
        <p:nvSpPr>
          <p:cNvPr id="6" name="Rectangle 5"/>
          <p:cNvSpPr/>
          <p:nvPr/>
        </p:nvSpPr>
        <p:spPr>
          <a:xfrm>
            <a:off x="658368" y="1591056"/>
            <a:ext cx="1188720" cy="31750"/>
          </a:xfrm>
          <a:prstGeom prst="rect">
            <a:avLst/>
          </a:prstGeom>
          <a:solidFill>
            <a:srgbClr val="C8A96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58368" y="1828800"/>
            <a:ext cx="73152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</a:pPr>
            <a:r>
              <a:rPr sz="1300" b="0" i="0">
                <a:solidFill>
                  <a:srgbClr val="703644"/>
                </a:solidFill>
                <a:latin typeface="Alibaba PuHuiTi"/>
                <a:ea typeface="Alibaba PuHuiTi"/>
              </a:rPr>
              <a:t>平台把作者分成「优质作者 / 优质内容」两档，优质内容会获得更长的推流窗口。</a:t>
            </a:r>
          </a:p>
        </p:txBody>
      </p:sp>
      <p:sp>
        <p:nvSpPr>
          <p:cNvPr id="8" name="Rectangle 7"/>
          <p:cNvSpPr/>
          <p:nvPr/>
        </p:nvSpPr>
        <p:spPr>
          <a:xfrm>
            <a:off x="1115568" y="2889504"/>
            <a:ext cx="6583680" cy="20320"/>
          </a:xfrm>
          <a:prstGeom prst="rect">
            <a:avLst/>
          </a:prstGeom>
          <a:solidFill>
            <a:srgbClr val="F58C9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1069848" y="2830068"/>
            <a:ext cx="91440" cy="91440"/>
          </a:xfrm>
          <a:prstGeom prst="ellipse">
            <a:avLst/>
          </a:prstGeom>
          <a:solidFill>
            <a:srgbClr val="F58C9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29184" y="2249424"/>
            <a:ext cx="1572768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3000" b="1" i="0">
                <a:solidFill>
                  <a:srgbClr val="8E5D66"/>
                </a:solidFill>
                <a:latin typeface="D-DIN"/>
                <a:ea typeface="D-DIN"/>
              </a:rPr>
              <a:t>7</a:t>
            </a:r>
            <a:r>
              <a:rPr sz="1700" b="1" i="0">
                <a:solidFill>
                  <a:srgbClr val="8E5D66"/>
                </a:solidFill>
                <a:latin typeface="Alibaba PuHuiTi"/>
                <a:ea typeface="Alibaba PuHuiTi"/>
              </a:rPr>
              <a:t> 天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29184" y="3090672"/>
            <a:ext cx="1572768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</a:pPr>
            <a:r>
              <a:rPr sz="1100" b="0" i="0">
                <a:solidFill>
                  <a:srgbClr val="703644"/>
                </a:solidFill>
                <a:latin typeface="Alibaba PuHuiTi"/>
                <a:ea typeface="Alibaba PuHuiTi"/>
              </a:rPr>
              <a:t>普通内容的推流基本结束</a:t>
            </a:r>
          </a:p>
        </p:txBody>
      </p:sp>
      <p:sp>
        <p:nvSpPr>
          <p:cNvPr id="12" name="Oval 11"/>
          <p:cNvSpPr/>
          <p:nvPr/>
        </p:nvSpPr>
        <p:spPr>
          <a:xfrm>
            <a:off x="3264408" y="2830068"/>
            <a:ext cx="91440" cy="91440"/>
          </a:xfrm>
          <a:prstGeom prst="ellipse">
            <a:avLst/>
          </a:prstGeom>
          <a:solidFill>
            <a:srgbClr val="F58C9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2523744" y="2249424"/>
            <a:ext cx="1572768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3000" b="1" i="0">
                <a:solidFill>
                  <a:srgbClr val="703644"/>
                </a:solidFill>
                <a:latin typeface="D-DIN"/>
                <a:ea typeface="D-DIN"/>
              </a:rPr>
              <a:t>1</a:t>
            </a:r>
            <a:r>
              <a:rPr sz="1700" b="1" i="0">
                <a:solidFill>
                  <a:srgbClr val="703644"/>
                </a:solidFill>
                <a:latin typeface="Alibaba PuHuiTi"/>
                <a:ea typeface="Alibaba PuHuiTi"/>
              </a:rPr>
              <a:t> 个月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523744" y="3090672"/>
            <a:ext cx="1572768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</a:pPr>
            <a:r>
              <a:rPr sz="1100" b="0" i="0">
                <a:solidFill>
                  <a:srgbClr val="703644"/>
                </a:solidFill>
                <a:latin typeface="Alibaba PuHuiTi"/>
                <a:ea typeface="Alibaba PuHuiTi"/>
              </a:rPr>
              <a:t>还在被翻出来看</a:t>
            </a:r>
          </a:p>
        </p:txBody>
      </p:sp>
      <p:sp>
        <p:nvSpPr>
          <p:cNvPr id="15" name="Oval 14"/>
          <p:cNvSpPr/>
          <p:nvPr/>
        </p:nvSpPr>
        <p:spPr>
          <a:xfrm>
            <a:off x="5458968" y="2830068"/>
            <a:ext cx="91440" cy="91440"/>
          </a:xfrm>
          <a:prstGeom prst="ellipse">
            <a:avLst/>
          </a:prstGeom>
          <a:solidFill>
            <a:srgbClr val="F58C9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4718304" y="2249424"/>
            <a:ext cx="1572768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300" b="1" i="0">
                <a:solidFill>
                  <a:srgbClr val="F16587"/>
                </a:solidFill>
                <a:latin typeface="Alibaba PuHuiTi"/>
                <a:ea typeface="Alibaba PuHuiTi"/>
              </a:rPr>
              <a:t>半年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718304" y="3090672"/>
            <a:ext cx="1572768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</a:pPr>
            <a:r>
              <a:rPr sz="1100" b="0" i="0">
                <a:solidFill>
                  <a:srgbClr val="703644"/>
                </a:solidFill>
                <a:latin typeface="Alibaba PuHuiTi"/>
                <a:ea typeface="Alibaba PuHuiTi"/>
              </a:rPr>
              <a:t>优质内容持续吃流量</a:t>
            </a:r>
          </a:p>
        </p:txBody>
      </p:sp>
      <p:sp>
        <p:nvSpPr>
          <p:cNvPr id="18" name="Oval 17"/>
          <p:cNvSpPr/>
          <p:nvPr/>
        </p:nvSpPr>
        <p:spPr>
          <a:xfrm>
            <a:off x="7653528" y="2830068"/>
            <a:ext cx="91440" cy="91440"/>
          </a:xfrm>
          <a:prstGeom prst="ellipse">
            <a:avLst/>
          </a:prstGeom>
          <a:solidFill>
            <a:srgbClr val="F1658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912864" y="2249424"/>
            <a:ext cx="1572768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3000" b="1" i="0">
                <a:solidFill>
                  <a:srgbClr val="F16587"/>
                </a:solidFill>
                <a:latin typeface="D-DIN"/>
                <a:ea typeface="D-DIN"/>
              </a:rPr>
              <a:t>1~2</a:t>
            </a:r>
            <a:r>
              <a:rPr sz="1700" b="1" i="0">
                <a:solidFill>
                  <a:srgbClr val="F16587"/>
                </a:solidFill>
                <a:latin typeface="Alibaba PuHuiTi"/>
                <a:ea typeface="Alibaba PuHuiTi"/>
              </a:rPr>
              <a:t> 年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912864" y="3090672"/>
            <a:ext cx="1572768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</a:pPr>
            <a:r>
              <a:rPr sz="1100" b="0" i="0">
                <a:solidFill>
                  <a:srgbClr val="703644"/>
                </a:solidFill>
                <a:latin typeface="Alibaba PuHuiTi"/>
                <a:ea typeface="Alibaba PuHuiTi"/>
              </a:rPr>
              <a:t>长尾仍在增长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58368" y="3931920"/>
            <a:ext cx="7827264" cy="12700"/>
          </a:xfrm>
          <a:prstGeom prst="rect">
            <a:avLst/>
          </a:prstGeom>
          <a:solidFill>
            <a:srgbClr val="F58C9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58368" y="4187952"/>
            <a:ext cx="7315200" cy="12801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80000"/>
              </a:lnSpc>
              <a:spcBef>
                <a:spcPts val="0"/>
              </a:spcBef>
              <a:spcAft>
                <a:spcPts val="0"/>
              </a:spcAft>
            </a:pPr>
            <a:r>
              <a:rPr sz="1200" b="1" i="0">
                <a:solidFill>
                  <a:srgbClr val="F16587"/>
                </a:solidFill>
                <a:latin typeface="Alibaba PuHuiTi"/>
                <a:ea typeface="Alibaba PuHuiTi"/>
              </a:rPr>
              <a:t>对我们的意义　</a:t>
            </a:r>
            <a:r>
              <a:rPr sz="1300" b="0" i="0">
                <a:solidFill>
                  <a:srgbClr val="703644"/>
                </a:solidFill>
                <a:latin typeface="Alibaba PuHuiTi"/>
                <a:ea typeface="Alibaba PuHuiTi"/>
              </a:rPr>
              <a:t>一条内容发出去，不等三天就判死刑 —— 优质内容会一直涨。反过来说：每周的复盘要看「老内容还在不在涨」，而不是只看新发的那几条。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0" y="6291072"/>
            <a:ext cx="9144000" cy="3291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1">
                <a:solidFill>
                  <a:srgbClr val="8E5D66"/>
                </a:solidFill>
                <a:latin typeface="Georgia"/>
                <a:ea typeface="Georgia"/>
              </a:rPr>
              <a:t>Bring beautiful feelings to everyone we come in to contact with and do the best in everything we do.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1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logo-mark-on-dar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" y="475488"/>
            <a:ext cx="365760" cy="36576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58368" y="548640"/>
            <a:ext cx="7827264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1200" b="1" i="0" spc="80">
                <a:solidFill>
                  <a:srgbClr val="F16587"/>
                </a:solidFill>
                <a:latin typeface="Gilroy-Bold"/>
                <a:ea typeface="Gilroy-Bold"/>
              </a:rPr>
              <a:t>WHAT THE PLATFORM IS BACKING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58368" y="822960"/>
            <a:ext cx="7827264" cy="7315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</a:pPr>
            <a:r>
              <a:rPr sz="2600" b="0" i="0">
                <a:solidFill>
                  <a:srgbClr val="592510"/>
                </a:solidFill>
                <a:latin typeface="JiangChengLvDongSong"/>
                <a:ea typeface="JiangChengLvDongSong"/>
              </a:rPr>
              <a:t>平台今年在扶的三类「新」</a:t>
            </a:r>
          </a:p>
        </p:txBody>
      </p:sp>
      <p:sp>
        <p:nvSpPr>
          <p:cNvPr id="6" name="Rectangle 5"/>
          <p:cNvSpPr/>
          <p:nvPr/>
        </p:nvSpPr>
        <p:spPr>
          <a:xfrm>
            <a:off x="658368" y="1591056"/>
            <a:ext cx="1188720" cy="31750"/>
          </a:xfrm>
          <a:prstGeom prst="rect">
            <a:avLst/>
          </a:prstGeom>
          <a:solidFill>
            <a:srgbClr val="C8A96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58368" y="1975104"/>
            <a:ext cx="2286000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4200" b="1" i="0">
                <a:solidFill>
                  <a:srgbClr val="F16587"/>
                </a:solidFill>
                <a:latin typeface="Didot"/>
                <a:ea typeface="Didot"/>
              </a:rPr>
              <a:t>01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58368" y="2578608"/>
            <a:ext cx="22860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2000" b="0" i="0" spc="100">
                <a:solidFill>
                  <a:srgbClr val="592510"/>
                </a:solidFill>
                <a:latin typeface="JiangChengLvDongSong"/>
                <a:ea typeface="JiangChengLvDongSong"/>
              </a:rPr>
              <a:t>新面孔</a:t>
            </a:r>
          </a:p>
        </p:txBody>
      </p:sp>
      <p:sp>
        <p:nvSpPr>
          <p:cNvPr id="9" name="4-Point Star 8"/>
          <p:cNvSpPr/>
          <p:nvPr/>
        </p:nvSpPr>
        <p:spPr>
          <a:xfrm>
            <a:off x="658368" y="3090672"/>
            <a:ext cx="127000" cy="127000"/>
          </a:xfrm>
          <a:prstGeom prst="star4">
            <a:avLst/>
          </a:prstGeom>
          <a:solidFill>
            <a:srgbClr val="F1658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77824" y="3054096"/>
            <a:ext cx="2139696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sz="1150" b="0" i="0">
                <a:solidFill>
                  <a:srgbClr val="703644"/>
                </a:solidFill>
                <a:latin typeface="Alibaba PuHuiTi"/>
                <a:ea typeface="Alibaba PuHuiTi"/>
              </a:rPr>
              <a:t>青年创作者计划</a:t>
            </a:r>
          </a:p>
        </p:txBody>
      </p:sp>
      <p:sp>
        <p:nvSpPr>
          <p:cNvPr id="11" name="4-Point Star 10"/>
          <p:cNvSpPr/>
          <p:nvPr/>
        </p:nvSpPr>
        <p:spPr>
          <a:xfrm>
            <a:off x="658368" y="3474720"/>
            <a:ext cx="127000" cy="127000"/>
          </a:xfrm>
          <a:prstGeom prst="star4">
            <a:avLst/>
          </a:prstGeom>
          <a:solidFill>
            <a:srgbClr val="F1658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77824" y="3438144"/>
            <a:ext cx="2139696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sz="1150" b="0" i="0">
                <a:solidFill>
                  <a:srgbClr val="703644"/>
                </a:solidFill>
                <a:latin typeface="Alibaba PuHuiTi"/>
                <a:ea typeface="Alibaba PuHuiTi"/>
              </a:rPr>
              <a:t>小众职业 / 专家身份</a:t>
            </a:r>
          </a:p>
        </p:txBody>
      </p:sp>
      <p:sp>
        <p:nvSpPr>
          <p:cNvPr id="13" name="4-Point Star 12"/>
          <p:cNvSpPr/>
          <p:nvPr/>
        </p:nvSpPr>
        <p:spPr>
          <a:xfrm>
            <a:off x="658368" y="3858768"/>
            <a:ext cx="127000" cy="127000"/>
          </a:xfrm>
          <a:prstGeom prst="star4">
            <a:avLst/>
          </a:prstGeom>
          <a:solidFill>
            <a:srgbClr val="F1658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77824" y="3822191"/>
            <a:ext cx="2139696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sz="1150" b="0" i="0">
                <a:solidFill>
                  <a:srgbClr val="703644"/>
                </a:solidFill>
                <a:latin typeface="Alibaba PuHuiTi"/>
                <a:ea typeface="Alibaba PuHuiTi"/>
              </a:rPr>
              <a:t>1.8 万优质新作者，播放量 +40%</a:t>
            </a:r>
          </a:p>
        </p:txBody>
      </p:sp>
      <p:sp>
        <p:nvSpPr>
          <p:cNvPr id="15" name="Rectangle 14"/>
          <p:cNvSpPr/>
          <p:nvPr/>
        </p:nvSpPr>
        <p:spPr>
          <a:xfrm>
            <a:off x="3108960" y="1975104"/>
            <a:ext cx="15240" cy="2578608"/>
          </a:xfrm>
          <a:prstGeom prst="rect">
            <a:avLst/>
          </a:prstGeom>
          <a:solidFill>
            <a:srgbClr val="F58C9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3310128" y="1975104"/>
            <a:ext cx="2286000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4200" b="1" i="0">
                <a:solidFill>
                  <a:srgbClr val="F16587"/>
                </a:solidFill>
                <a:latin typeface="Didot"/>
                <a:ea typeface="Didot"/>
              </a:rPr>
              <a:t>02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310128" y="2578608"/>
            <a:ext cx="22860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2000" b="0" i="0" spc="100">
                <a:solidFill>
                  <a:srgbClr val="592510"/>
                </a:solidFill>
                <a:latin typeface="JiangChengLvDongSong"/>
                <a:ea typeface="JiangChengLvDongSong"/>
              </a:rPr>
              <a:t>新标杆</a:t>
            </a:r>
          </a:p>
        </p:txBody>
      </p:sp>
      <p:sp>
        <p:nvSpPr>
          <p:cNvPr id="18" name="4-Point Star 17"/>
          <p:cNvSpPr/>
          <p:nvPr/>
        </p:nvSpPr>
        <p:spPr>
          <a:xfrm>
            <a:off x="3310128" y="3090672"/>
            <a:ext cx="127000" cy="127000"/>
          </a:xfrm>
          <a:prstGeom prst="star4">
            <a:avLst/>
          </a:prstGeom>
          <a:solidFill>
            <a:srgbClr val="F1658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3529584" y="3054096"/>
            <a:ext cx="2139696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sz="1150" b="0" i="0">
                <a:solidFill>
                  <a:srgbClr val="703644"/>
                </a:solidFill>
                <a:latin typeface="Alibaba PuHuiTi"/>
                <a:ea typeface="Alibaba PuHuiTi"/>
              </a:rPr>
              <a:t>成熟作者的代表作</a:t>
            </a:r>
          </a:p>
        </p:txBody>
      </p:sp>
      <p:sp>
        <p:nvSpPr>
          <p:cNvPr id="20" name="4-Point Star 19"/>
          <p:cNvSpPr/>
          <p:nvPr/>
        </p:nvSpPr>
        <p:spPr>
          <a:xfrm>
            <a:off x="3310128" y="3474720"/>
            <a:ext cx="127000" cy="127000"/>
          </a:xfrm>
          <a:prstGeom prst="star4">
            <a:avLst/>
          </a:prstGeom>
          <a:solidFill>
            <a:srgbClr val="F1658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3529584" y="3438144"/>
            <a:ext cx="2139696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sz="1150" b="0" i="0">
                <a:solidFill>
                  <a:srgbClr val="703644"/>
                </a:solidFill>
                <a:latin typeface="Alibaba PuHuiTi"/>
                <a:ea typeface="Alibaba PuHuiTi"/>
              </a:rPr>
              <a:t>国家级计划、稀缺现场</a:t>
            </a:r>
          </a:p>
        </p:txBody>
      </p:sp>
      <p:sp>
        <p:nvSpPr>
          <p:cNvPr id="22" name="4-Point Star 21"/>
          <p:cNvSpPr/>
          <p:nvPr/>
        </p:nvSpPr>
        <p:spPr>
          <a:xfrm>
            <a:off x="3310128" y="3858768"/>
            <a:ext cx="127000" cy="127000"/>
          </a:xfrm>
          <a:prstGeom prst="star4">
            <a:avLst/>
          </a:prstGeom>
          <a:solidFill>
            <a:srgbClr val="F1658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3529584" y="3822191"/>
            <a:ext cx="2139696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sz="1150" b="0" i="0">
                <a:solidFill>
                  <a:srgbClr val="703644"/>
                </a:solidFill>
                <a:latin typeface="Alibaba PuHuiTi"/>
                <a:ea typeface="Alibaba PuHuiTi"/>
              </a:rPr>
              <a:t>360+ 资源单位深度合作</a:t>
            </a:r>
          </a:p>
        </p:txBody>
      </p:sp>
      <p:sp>
        <p:nvSpPr>
          <p:cNvPr id="24" name="Rectangle 23"/>
          <p:cNvSpPr/>
          <p:nvPr/>
        </p:nvSpPr>
        <p:spPr>
          <a:xfrm>
            <a:off x="5760720" y="1975104"/>
            <a:ext cx="15240" cy="2578608"/>
          </a:xfrm>
          <a:prstGeom prst="rect">
            <a:avLst/>
          </a:prstGeom>
          <a:solidFill>
            <a:srgbClr val="F58C9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5961888" y="1975104"/>
            <a:ext cx="2286000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4200" b="1" i="0">
                <a:solidFill>
                  <a:srgbClr val="F16587"/>
                </a:solidFill>
                <a:latin typeface="Didot"/>
                <a:ea typeface="Didot"/>
              </a:rPr>
              <a:t>03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5961888" y="2578608"/>
            <a:ext cx="22860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2000" b="0" i="0" spc="100">
                <a:solidFill>
                  <a:srgbClr val="592510"/>
                </a:solidFill>
                <a:latin typeface="JiangChengLvDongSong"/>
                <a:ea typeface="JiangChengLvDongSong"/>
              </a:rPr>
              <a:t>新赛道</a:t>
            </a:r>
          </a:p>
        </p:txBody>
      </p:sp>
      <p:sp>
        <p:nvSpPr>
          <p:cNvPr id="27" name="4-Point Star 26"/>
          <p:cNvSpPr/>
          <p:nvPr/>
        </p:nvSpPr>
        <p:spPr>
          <a:xfrm>
            <a:off x="5961888" y="3090672"/>
            <a:ext cx="127000" cy="127000"/>
          </a:xfrm>
          <a:prstGeom prst="star4">
            <a:avLst/>
          </a:prstGeom>
          <a:solidFill>
            <a:srgbClr val="F1658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181344" y="3054096"/>
            <a:ext cx="2139696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sz="1150" b="0" i="0">
                <a:solidFill>
                  <a:srgbClr val="703644"/>
                </a:solidFill>
                <a:latin typeface="Alibaba PuHuiTi"/>
                <a:ea typeface="Alibaba PuHuiTi"/>
              </a:rPr>
              <a:t>AI 原生创作</a:t>
            </a:r>
          </a:p>
        </p:txBody>
      </p:sp>
      <p:sp>
        <p:nvSpPr>
          <p:cNvPr id="29" name="4-Point Star 28"/>
          <p:cNvSpPr/>
          <p:nvPr/>
        </p:nvSpPr>
        <p:spPr>
          <a:xfrm>
            <a:off x="5961888" y="3474720"/>
            <a:ext cx="127000" cy="127000"/>
          </a:xfrm>
          <a:prstGeom prst="star4">
            <a:avLst/>
          </a:prstGeom>
          <a:solidFill>
            <a:srgbClr val="F1658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181344" y="3438144"/>
            <a:ext cx="2139696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sz="1150" b="0" i="0">
                <a:solidFill>
                  <a:srgbClr val="703644"/>
                </a:solidFill>
                <a:latin typeface="Alibaba PuHuiTi"/>
                <a:ea typeface="Alibaba PuHuiTi"/>
              </a:rPr>
              <a:t>AI 创作大赛 + 影展</a:t>
            </a:r>
          </a:p>
        </p:txBody>
      </p:sp>
      <p:sp>
        <p:nvSpPr>
          <p:cNvPr id="31" name="4-Point Star 30"/>
          <p:cNvSpPr/>
          <p:nvPr/>
        </p:nvSpPr>
        <p:spPr>
          <a:xfrm>
            <a:off x="5961888" y="3858768"/>
            <a:ext cx="127000" cy="127000"/>
          </a:xfrm>
          <a:prstGeom prst="star4">
            <a:avLst/>
          </a:prstGeom>
          <a:solidFill>
            <a:srgbClr val="F1658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181344" y="3822191"/>
            <a:ext cx="2139696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sz="1150" b="0" i="0">
                <a:solidFill>
                  <a:srgbClr val="703644"/>
                </a:solidFill>
                <a:latin typeface="Alibaba PuHuiTi"/>
                <a:ea typeface="Alibaba PuHuiTi"/>
              </a:rPr>
              <a:t>500+ 优质内容播放破千万</a:t>
            </a:r>
          </a:p>
        </p:txBody>
      </p:sp>
      <p:sp>
        <p:nvSpPr>
          <p:cNvPr id="33" name="Rectangle 32"/>
          <p:cNvSpPr/>
          <p:nvPr/>
        </p:nvSpPr>
        <p:spPr>
          <a:xfrm>
            <a:off x="658368" y="4681728"/>
            <a:ext cx="7827264" cy="12700"/>
          </a:xfrm>
          <a:prstGeom prst="rect">
            <a:avLst/>
          </a:prstGeom>
          <a:solidFill>
            <a:srgbClr val="F58C9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58368" y="4901184"/>
            <a:ext cx="7827264" cy="7315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60000"/>
              </a:lnSpc>
              <a:spcBef>
                <a:spcPts val="0"/>
              </a:spcBef>
              <a:spcAft>
                <a:spcPts val="0"/>
              </a:spcAft>
            </a:pPr>
            <a:r>
              <a:rPr sz="1200" b="1" i="0">
                <a:solidFill>
                  <a:srgbClr val="F16587"/>
                </a:solidFill>
                <a:latin typeface="Alibaba PuHuiTi"/>
                <a:ea typeface="Alibaba PuHuiTi"/>
              </a:rPr>
              <a:t>对我们：</a:t>
            </a:r>
            <a:r>
              <a:rPr sz="1200" b="0" i="0">
                <a:solidFill>
                  <a:srgbClr val="703644"/>
                </a:solidFill>
                <a:latin typeface="Alibaba PuHuiTi"/>
                <a:ea typeface="Alibaba PuHuiTi"/>
              </a:rPr>
              <a:t>新面孔对应「我们自己签的新达人」；新赛道里 AI 短片已被单列 —— 「艺术性 / 续写性 / 原生世界观」是官方给的三个关键词。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0" y="6291072"/>
            <a:ext cx="9144000" cy="3291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1">
                <a:solidFill>
                  <a:srgbClr val="8E5D66"/>
                </a:solidFill>
                <a:latin typeface="Georgia"/>
                <a:ea typeface="Georgia"/>
              </a:rPr>
              <a:t>Bring beautiful feelings to everyone we come in to contact with and do the best in everything we do.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1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logo-mark-on-dar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" y="475488"/>
            <a:ext cx="365760" cy="36576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58368" y="548640"/>
            <a:ext cx="7827264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1200" b="1" i="0" spc="80">
                <a:solidFill>
                  <a:srgbClr val="F16587"/>
                </a:solidFill>
                <a:latin typeface="Gilroy-Bold"/>
                <a:ea typeface="Gilroy-Bold"/>
              </a:rPr>
              <a:t>ALREADY SHIPPED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58368" y="822960"/>
            <a:ext cx="7827264" cy="7315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</a:pPr>
            <a:r>
              <a:rPr sz="2600" b="0" i="0">
                <a:solidFill>
                  <a:srgbClr val="592510"/>
                </a:solidFill>
                <a:latin typeface="JiangChengLvDongSong"/>
                <a:ea typeface="JiangChengLvDongSong"/>
              </a:rPr>
              <a:t>这份解读，我们已经用在了达人数据台上</a:t>
            </a:r>
          </a:p>
        </p:txBody>
      </p:sp>
      <p:sp>
        <p:nvSpPr>
          <p:cNvPr id="6" name="Rectangle 5"/>
          <p:cNvSpPr/>
          <p:nvPr/>
        </p:nvSpPr>
        <p:spPr>
          <a:xfrm>
            <a:off x="658368" y="1591056"/>
            <a:ext cx="1188720" cy="31750"/>
          </a:xfrm>
          <a:prstGeom prst="rect">
            <a:avLst/>
          </a:prstGeom>
          <a:solidFill>
            <a:srgbClr val="C8A96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58368" y="1975104"/>
            <a:ext cx="356616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700" b="0" i="0" spc="80">
                <a:solidFill>
                  <a:srgbClr val="592510"/>
                </a:solidFill>
                <a:latin typeface="JiangChengLvDongSong"/>
                <a:ea typeface="JiangChengLvDongSong"/>
              </a:rPr>
              <a:t>评判标准已按官方口径重做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58368" y="2432304"/>
            <a:ext cx="3566160" cy="2560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</a:p>
          <a:p>
            <a:pPr>
              <a:lnSpc>
                <a:spcPct val="160000"/>
              </a:lnSpc>
              <a:spcBef>
                <a:spcPts val="1200"/>
              </a:spcBef>
              <a:spcAft>
                <a:spcPts val="0"/>
              </a:spcAft>
            </a:pPr>
            <a:r>
              <a:rPr sz="1200" b="1" i="0">
                <a:solidFill>
                  <a:srgbClr val="F16587"/>
                </a:solidFill>
                <a:latin typeface="Alibaba PuHuiTi"/>
                <a:ea typeface="Alibaba PuHuiTi"/>
              </a:rPr>
              <a:t>① 推荐率　</a:t>
            </a:r>
            <a:r>
              <a:rPr sz="1200" b="0" i="0">
                <a:solidFill>
                  <a:srgbClr val="703644"/>
                </a:solidFill>
                <a:latin typeface="Alibaba PuHuiTi"/>
                <a:ea typeface="Alibaba PuHuiTi"/>
              </a:rPr>
              <a:t>推荐 / 播放 —— 大会第一指标</a:t>
            </a:r>
          </a:p>
          <a:p>
            <a:pPr>
              <a:lnSpc>
                <a:spcPct val="160000"/>
              </a:lnSpc>
              <a:spcBef>
                <a:spcPts val="1200"/>
              </a:spcBef>
              <a:spcAft>
                <a:spcPts val="0"/>
              </a:spcAft>
            </a:pPr>
            <a:r>
              <a:rPr sz="1200" b="1" i="0">
                <a:solidFill>
                  <a:srgbClr val="F16587"/>
                </a:solidFill>
                <a:latin typeface="Alibaba PuHuiTi"/>
                <a:ea typeface="Alibaba PuHuiTi"/>
              </a:rPr>
              <a:t>② 收藏率　</a:t>
            </a:r>
            <a:r>
              <a:rPr sz="1200" b="0" i="0">
                <a:solidFill>
                  <a:srgbClr val="703644"/>
                </a:solidFill>
                <a:latin typeface="Alibaba PuHuiTi"/>
                <a:ea typeface="Alibaba PuHuiTi"/>
              </a:rPr>
              <a:t>收藏 / 播放</a:t>
            </a:r>
          </a:p>
          <a:p>
            <a:pPr>
              <a:lnSpc>
                <a:spcPct val="160000"/>
              </a:lnSpc>
              <a:spcBef>
                <a:spcPts val="1200"/>
              </a:spcBef>
              <a:spcAft>
                <a:spcPts val="0"/>
              </a:spcAft>
            </a:pPr>
            <a:r>
              <a:rPr sz="1200" b="1" i="0">
                <a:solidFill>
                  <a:srgbClr val="F16587"/>
                </a:solidFill>
                <a:latin typeface="Alibaba PuHuiTi"/>
                <a:ea typeface="Alibaba PuHuiTi"/>
              </a:rPr>
              <a:t>③ 社区　</a:t>
            </a:r>
            <a:r>
              <a:rPr sz="1200" b="0" i="0">
                <a:solidFill>
                  <a:srgbClr val="703644"/>
                </a:solidFill>
                <a:latin typeface="Alibaba PuHuiTi"/>
                <a:ea typeface="Alibaba PuHuiTi"/>
              </a:rPr>
              <a:t>评论率 + 分享率</a:t>
            </a:r>
          </a:p>
          <a:p>
            <a:pPr>
              <a:lnSpc>
                <a:spcPct val="160000"/>
              </a:lnSpc>
              <a:spcBef>
                <a:spcPts val="1200"/>
              </a:spcBef>
              <a:spcAft>
                <a:spcPts val="0"/>
              </a:spcAft>
            </a:pPr>
            <a:r>
              <a:rPr sz="1200" b="1" i="0">
                <a:solidFill>
                  <a:srgbClr val="F16587"/>
                </a:solidFill>
                <a:latin typeface="Alibaba PuHuiTi"/>
                <a:ea typeface="Alibaba PuHuiTi"/>
              </a:rPr>
              <a:t>④ 追更　</a:t>
            </a:r>
            <a:r>
              <a:rPr sz="1200" b="0" i="0">
                <a:solidFill>
                  <a:srgbClr val="703644"/>
                </a:solidFill>
                <a:latin typeface="Alibaba PuHuiTi"/>
                <a:ea typeface="Alibaba PuHuiTi"/>
              </a:rPr>
              <a:t>系列化占比（近似）</a:t>
            </a:r>
          </a:p>
          <a:p>
            <a:pPr>
              <a:lnSpc>
                <a:spcPct val="160000"/>
              </a:lnSpc>
              <a:spcBef>
                <a:spcPts val="1200"/>
              </a:spcBef>
              <a:spcAft>
                <a:spcPts val="0"/>
              </a:spcAft>
            </a:pPr>
            <a:r>
              <a:rPr sz="1200" b="1" i="0">
                <a:solidFill>
                  <a:srgbClr val="F16587"/>
                </a:solidFill>
                <a:latin typeface="Alibaba PuHuiTi"/>
                <a:ea typeface="Alibaba PuHuiTi"/>
              </a:rPr>
              <a:t>⑤ 基础盘　</a:t>
            </a:r>
            <a:r>
              <a:rPr sz="1200" b="0" i="0">
                <a:solidFill>
                  <a:srgbClr val="703644"/>
                </a:solidFill>
                <a:latin typeface="Alibaba PuHuiTi"/>
                <a:ea typeface="Alibaba PuHuiTi"/>
              </a:rPr>
              <a:t>点赞率，只当底线</a:t>
            </a:r>
          </a:p>
        </p:txBody>
      </p:sp>
      <p:sp>
        <p:nvSpPr>
          <p:cNvPr id="9" name="Rectangle 8"/>
          <p:cNvSpPr/>
          <p:nvPr/>
        </p:nvSpPr>
        <p:spPr>
          <a:xfrm>
            <a:off x="4315968" y="1975104"/>
            <a:ext cx="15240" cy="2926080"/>
          </a:xfrm>
          <a:prstGeom prst="rect">
            <a:avLst/>
          </a:prstGeom>
          <a:solidFill>
            <a:srgbClr val="F58C9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626864" y="1975104"/>
            <a:ext cx="3858768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700" b="0" i="0" spc="80">
                <a:solidFill>
                  <a:srgbClr val="592510"/>
                </a:solidFill>
                <a:latin typeface="JiangChengLvDongSong"/>
                <a:ea typeface="JiangChengLvDongSong"/>
              </a:rPr>
              <a:t>参考线也不是拍脑袋定的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626864" y="2432304"/>
            <a:ext cx="3858768" cy="2560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</a:p>
          <a:p>
            <a:pPr>
              <a:lnSpc>
                <a:spcPct val="160000"/>
              </a:lnSpc>
              <a:spcBef>
                <a:spcPts val="1200"/>
              </a:spcBef>
              <a:spcAft>
                <a:spcPts val="0"/>
              </a:spcAft>
            </a:pPr>
            <a:r>
              <a:rPr sz="1200" b="1" i="0">
                <a:solidFill>
                  <a:srgbClr val="F16587"/>
                </a:solidFill>
                <a:latin typeface="Alibaba PuHuiTi"/>
                <a:ea typeface="Alibaba PuHuiTi"/>
              </a:rPr>
              <a:t>· </a:t>
            </a:r>
            <a:r>
              <a:rPr sz="1200" b="0" i="0">
                <a:solidFill>
                  <a:srgbClr val="703644"/>
                </a:solidFill>
                <a:latin typeface="Alibaba PuHuiTi"/>
                <a:ea typeface="Alibaba PuHuiTi"/>
              </a:rPr>
              <a:t>不再用「行业经验值」，改用自家 20 位达人、446 条作品的真实分位数</a:t>
            </a:r>
          </a:p>
          <a:p>
            <a:pPr>
              <a:lnSpc>
                <a:spcPct val="160000"/>
              </a:lnSpc>
              <a:spcBef>
                <a:spcPts val="1200"/>
              </a:spcBef>
              <a:spcAft>
                <a:spcPts val="0"/>
              </a:spcAft>
            </a:pPr>
            <a:r>
              <a:rPr sz="1200" b="1" i="0">
                <a:solidFill>
                  <a:srgbClr val="F16587"/>
                </a:solidFill>
                <a:latin typeface="Alibaba PuHuiTi"/>
                <a:ea typeface="Alibaba PuHuiTi"/>
              </a:rPr>
              <a:t>· </a:t>
            </a:r>
            <a:r>
              <a:rPr sz="1200" b="0" i="0">
                <a:solidFill>
                  <a:srgbClr val="703644"/>
                </a:solidFill>
                <a:latin typeface="Alibaba PuHuiTi"/>
                <a:ea typeface="Alibaba PuHuiTi"/>
              </a:rPr>
              <a:t>达标线 = 中位数（P50），偏低线 = P25</a:t>
            </a:r>
          </a:p>
          <a:p>
            <a:pPr>
              <a:lnSpc>
                <a:spcPct val="160000"/>
              </a:lnSpc>
              <a:spcBef>
                <a:spcPts val="1200"/>
              </a:spcBef>
              <a:spcAft>
                <a:spcPts val="0"/>
              </a:spcAft>
            </a:pPr>
            <a:r>
              <a:rPr sz="1200" b="1" i="0">
                <a:solidFill>
                  <a:srgbClr val="F16587"/>
                </a:solidFill>
                <a:latin typeface="Alibaba PuHuiTi"/>
                <a:ea typeface="Alibaba PuHuiTi"/>
              </a:rPr>
              <a:t>· </a:t>
            </a:r>
            <a:r>
              <a:rPr sz="1200" b="0" i="0">
                <a:solidFill>
                  <a:srgbClr val="703644"/>
                </a:solidFill>
                <a:latin typeface="Alibaba PuHuiTi"/>
                <a:ea typeface="Alibaba PuHuiTi"/>
              </a:rPr>
              <a:t>每条作品都会标出「是哪一环最该改」</a:t>
            </a:r>
          </a:p>
          <a:p>
            <a:pPr>
              <a:lnSpc>
                <a:spcPct val="160000"/>
              </a:lnSpc>
              <a:spcBef>
                <a:spcPts val="1200"/>
              </a:spcBef>
              <a:spcAft>
                <a:spcPts val="0"/>
              </a:spcAft>
            </a:pPr>
            <a:r>
              <a:rPr sz="1200" b="1" i="0">
                <a:solidFill>
                  <a:srgbClr val="F16587"/>
                </a:solidFill>
                <a:latin typeface="Alibaba PuHuiTi"/>
                <a:ea typeface="Alibaba PuHuiTi"/>
              </a:rPr>
              <a:t>· </a:t>
            </a:r>
            <a:r>
              <a:rPr sz="1200" b="0" i="0">
                <a:solidFill>
                  <a:srgbClr val="703644"/>
                </a:solidFill>
                <a:latin typeface="Alibaba PuHuiTi"/>
                <a:ea typeface="Alibaba PuHuiTi"/>
              </a:rPr>
              <a:t>完播率也从星图接口取回来了（有几天延迟）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58368" y="5138928"/>
            <a:ext cx="7827264" cy="12700"/>
          </a:xfrm>
          <a:prstGeom prst="rect">
            <a:avLst/>
          </a:prstGeom>
          <a:solidFill>
            <a:srgbClr val="F58C9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58368" y="5376672"/>
            <a:ext cx="7827264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</a:pPr>
            <a:r>
              <a:rPr sz="1400" b="0" i="0">
                <a:solidFill>
                  <a:srgbClr val="592510"/>
                </a:solidFill>
                <a:latin typeface="JiangChengLvDongSong"/>
                <a:ea typeface="JiangChengLvDongSong"/>
              </a:rPr>
              <a:t>“单条爆款不如一个系列 —— 平台现在想要的是系列化的东西。”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0" y="6291072"/>
            <a:ext cx="9144000" cy="3291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1">
                <a:solidFill>
                  <a:srgbClr val="8E5D66"/>
                </a:solidFill>
                <a:latin typeface="Georgia"/>
                <a:ea typeface="Georgia"/>
              </a:rPr>
              <a:t>Bring beautiful feelings to everyone we come in to contact with and do the best in everything we do.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1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logo-mark-on-dar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61104" y="2103120"/>
            <a:ext cx="621792" cy="62179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0" y="3054096"/>
            <a:ext cx="9144000" cy="12801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3400" b="0" i="0" spc="260">
                <a:solidFill>
                  <a:srgbClr val="592510"/>
                </a:solidFill>
                <a:latin typeface="JiangChengLvDongSong"/>
                <a:ea typeface="JiangChengLvDongSong"/>
              </a:rPr>
              <a:t>人间美事</a:t>
            </a:r>
          </a:p>
          <a:p>
            <a:pPr algn="ctr">
              <a:lnSpc>
                <a:spcPct val="150000"/>
              </a:lnSpc>
              <a:spcBef>
                <a:spcPts val="1400"/>
              </a:spcBef>
              <a:spcAft>
                <a:spcPts val="0"/>
              </a:spcAft>
            </a:pPr>
            <a:r>
              <a:rPr sz="1400" b="0" i="0">
                <a:solidFill>
                  <a:srgbClr val="703644"/>
                </a:solidFill>
                <a:latin typeface="Alibaba PuHuiTi"/>
                <a:ea typeface="Alibaba PuHuiTi"/>
              </a:rPr>
              <a:t>把平台的方向，翻译成我们每周能做的动作</a:t>
            </a:r>
          </a:p>
        </p:txBody>
      </p:sp>
      <p:sp>
        <p:nvSpPr>
          <p:cNvPr id="5" name="Rectangle 4"/>
          <p:cNvSpPr/>
          <p:nvPr/>
        </p:nvSpPr>
        <p:spPr>
          <a:xfrm>
            <a:off x="3931920" y="4443984"/>
            <a:ext cx="1280160" cy="31750"/>
          </a:xfrm>
          <a:prstGeom prst="rect">
            <a:avLst/>
          </a:prstGeom>
          <a:solidFill>
            <a:srgbClr val="C8A96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0" y="4718304"/>
            <a:ext cx="91440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</a:pPr>
            <a:r>
              <a:rPr sz="1100" b="0" i="0">
                <a:solidFill>
                  <a:srgbClr val="703644"/>
                </a:solidFill>
                <a:latin typeface="Alibaba PuHuiTi"/>
                <a:ea typeface="Alibaba PuHuiTi"/>
              </a:rPr>
              <a:t>内容整理 · 人间美事 AI 内容台　　2026-09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0" y="6291072"/>
            <a:ext cx="9144000" cy="3291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1">
                <a:solidFill>
                  <a:srgbClr val="8E5D66"/>
                </a:solidFill>
                <a:latin typeface="Georgia"/>
                <a:ea typeface="Georgia"/>
              </a:rPr>
              <a:t>Bring beautiful feelings to everyone we come in to contact with and do the best in everything we do.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